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Masters/slideMaster1.xml" ContentType="application/vnd.openxmlformats-officedocument.presentationml.slideMaster+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8.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7.xml" ContentType="application/vnd.openxmlformats-officedocument.presentationml.notesSlide+xml"/>
  <Override PartName="/ppt/notesSlides/notesSlide42.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3.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405" r:id="rId2"/>
    <p:sldId id="406" r:id="rId3"/>
    <p:sldId id="413" r:id="rId4"/>
    <p:sldId id="415" r:id="rId5"/>
    <p:sldId id="418" r:id="rId6"/>
    <p:sldId id="419" r:id="rId7"/>
    <p:sldId id="421" r:id="rId8"/>
    <p:sldId id="424" r:id="rId9"/>
    <p:sldId id="373" r:id="rId10"/>
    <p:sldId id="374" r:id="rId11"/>
    <p:sldId id="375" r:id="rId12"/>
    <p:sldId id="376" r:id="rId13"/>
    <p:sldId id="377" r:id="rId14"/>
    <p:sldId id="378" r:id="rId15"/>
    <p:sldId id="379" r:id="rId16"/>
    <p:sldId id="380" r:id="rId17"/>
    <p:sldId id="394" r:id="rId18"/>
    <p:sldId id="395" r:id="rId19"/>
    <p:sldId id="396" r:id="rId20"/>
    <p:sldId id="397" r:id="rId21"/>
    <p:sldId id="381" r:id="rId22"/>
    <p:sldId id="382" r:id="rId23"/>
    <p:sldId id="383" r:id="rId24"/>
    <p:sldId id="384" r:id="rId25"/>
    <p:sldId id="385" r:id="rId26"/>
    <p:sldId id="386" r:id="rId27"/>
    <p:sldId id="387" r:id="rId28"/>
    <p:sldId id="388" r:id="rId29"/>
    <p:sldId id="389" r:id="rId30"/>
    <p:sldId id="390" r:id="rId31"/>
    <p:sldId id="391" r:id="rId32"/>
    <p:sldId id="392" r:id="rId33"/>
    <p:sldId id="393" r:id="rId34"/>
    <p:sldId id="398" r:id="rId35"/>
    <p:sldId id="401" r:id="rId36"/>
    <p:sldId id="402" r:id="rId37"/>
    <p:sldId id="403" r:id="rId38"/>
    <p:sldId id="425" r:id="rId39"/>
    <p:sldId id="426" r:id="rId40"/>
    <p:sldId id="427" r:id="rId41"/>
    <p:sldId id="428" r:id="rId42"/>
    <p:sldId id="429" r:id="rId43"/>
    <p:sldId id="430" r:id="rId44"/>
    <p:sldId id="431" r:id="rId45"/>
    <p:sldId id="432" r:id="rId46"/>
    <p:sldId id="433" r:id="rId47"/>
    <p:sldId id="434" r:id="rId48"/>
    <p:sldId id="435" r:id="rId49"/>
    <p:sldId id="436" r:id="rId50"/>
    <p:sldId id="469" r:id="rId51"/>
    <p:sldId id="470" r:id="rId52"/>
    <p:sldId id="437" r:id="rId53"/>
    <p:sldId id="438" r:id="rId54"/>
    <p:sldId id="439" r:id="rId55"/>
    <p:sldId id="440" r:id="rId56"/>
    <p:sldId id="443" r:id="rId57"/>
    <p:sldId id="441" r:id="rId58"/>
    <p:sldId id="442" r:id="rId59"/>
    <p:sldId id="444" r:id="rId60"/>
    <p:sldId id="445" r:id="rId61"/>
    <p:sldId id="446" r:id="rId62"/>
    <p:sldId id="447" r:id="rId63"/>
    <p:sldId id="448" r:id="rId64"/>
    <p:sldId id="449" r:id="rId65"/>
    <p:sldId id="450" r:id="rId66"/>
    <p:sldId id="451" r:id="rId67"/>
    <p:sldId id="452" r:id="rId68"/>
    <p:sldId id="453" r:id="rId69"/>
    <p:sldId id="454" r:id="rId70"/>
    <p:sldId id="455" r:id="rId71"/>
    <p:sldId id="456" r:id="rId72"/>
    <p:sldId id="457" r:id="rId73"/>
    <p:sldId id="458" r:id="rId74"/>
    <p:sldId id="459" r:id="rId75"/>
    <p:sldId id="460" r:id="rId76"/>
    <p:sldId id="461" r:id="rId77"/>
    <p:sldId id="462" r:id="rId78"/>
    <p:sldId id="463" r:id="rId79"/>
    <p:sldId id="464" r:id="rId80"/>
    <p:sldId id="465" r:id="rId81"/>
    <p:sldId id="466" r:id="rId82"/>
    <p:sldId id="467" r:id="rId83"/>
    <p:sldId id="468" r:id="rId84"/>
    <p:sldId id="404"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015" autoAdjust="0"/>
  </p:normalViewPr>
  <p:slideViewPr>
    <p:cSldViewPr snapToGrid="0">
      <p:cViewPr varScale="1">
        <p:scale>
          <a:sx n="76" d="100"/>
          <a:sy n="76" d="100"/>
        </p:scale>
        <p:origin x="94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ustomXml" Target="../customXml/item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4F527-0E8C-4658-8854-5BC2A9140998}" type="datetimeFigureOut">
              <a:rPr lang="en-AU" smtClean="0"/>
              <a:t>5/08/2021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FD9D9-8E83-4F50-80E6-270A3A4E2FB5}" type="slidenum">
              <a:rPr lang="en-AU" smtClean="0"/>
              <a:t>‹#›</a:t>
            </a:fld>
            <a:endParaRPr lang="en-AU"/>
          </a:p>
        </p:txBody>
      </p:sp>
    </p:spTree>
    <p:extLst>
      <p:ext uri="{BB962C8B-B14F-4D97-AF65-F5344CB8AC3E}">
        <p14:creationId xmlns:p14="http://schemas.microsoft.com/office/powerpoint/2010/main" val="630366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hemwiki.ucdavis.edu/Core/Physical_Chemistry/Quantum_Mechanics/09._The_Hydrogen_Atom/Atomic_Theory/Electrons_in_Atoms/Atomic_Spectr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Rot="1" noChangeAspect="1" noChangeArrowheads="1" noTextEdit="1"/>
          </p:cNvSpPr>
          <p:nvPr>
            <p:ph type="sldImg"/>
          </p:nvPr>
        </p:nvSpPr>
        <p:spPr>
          <a:xfrm>
            <a:off x="393700" y="692150"/>
            <a:ext cx="6070600" cy="3416300"/>
          </a:xfrm>
          <a:ln/>
        </p:spPr>
      </p:sp>
      <p:sp>
        <p:nvSpPr>
          <p:cNvPr id="819203" name="Rectangle 3"/>
          <p:cNvSpPr>
            <a:spLocks noGrp="1" noChangeArrowheads="1"/>
          </p:cNvSpPr>
          <p:nvPr>
            <p:ph type="body" idx="1"/>
          </p:nvPr>
        </p:nvSpPr>
        <p:spPr/>
        <p:txBody>
          <a:bodyPr/>
          <a:lstStyle/>
          <a:p>
            <a:r>
              <a:rPr lang="en-AU" sz="1200" b="0" i="0" u="none" strike="noStrike" kern="1200" dirty="0">
                <a:solidFill>
                  <a:schemeClr val="tx1"/>
                </a:solidFill>
                <a:latin typeface="+mn-lt"/>
                <a:ea typeface="+mn-ea"/>
                <a:cs typeface="+mn-cs"/>
                <a:hlinkClick r:id="rId3"/>
              </a:rPr>
              <a:t>chemwiki.ucdavis.edu</a:t>
            </a:r>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Rot="1" noChangeAspect="1" noChangeArrowheads="1" noTextEdit="1"/>
          </p:cNvSpPr>
          <p:nvPr>
            <p:ph type="sldImg"/>
          </p:nvPr>
        </p:nvSpPr>
        <p:spPr>
          <a:xfrm>
            <a:off x="393700" y="692150"/>
            <a:ext cx="6070600" cy="3416300"/>
          </a:xfrm>
          <a:ln/>
        </p:spPr>
      </p:sp>
      <p:sp>
        <p:nvSpPr>
          <p:cNvPr id="821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Rot="1" noChangeAspect="1" noChangeArrowheads="1" noTextEdit="1"/>
          </p:cNvSpPr>
          <p:nvPr>
            <p:ph type="sldImg"/>
          </p:nvPr>
        </p:nvSpPr>
        <p:spPr>
          <a:xfrm>
            <a:off x="393700" y="692150"/>
            <a:ext cx="6070600" cy="3416300"/>
          </a:xfrm>
          <a:ln/>
        </p:spPr>
      </p:sp>
      <p:sp>
        <p:nvSpPr>
          <p:cNvPr id="821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Rot="1" noChangeAspect="1" noChangeArrowheads="1" noTextEdit="1"/>
          </p:cNvSpPr>
          <p:nvPr>
            <p:ph type="sldImg"/>
          </p:nvPr>
        </p:nvSpPr>
        <p:spPr>
          <a:xfrm>
            <a:off x="393700" y="692150"/>
            <a:ext cx="6070600" cy="3416300"/>
          </a:xfrm>
          <a:ln/>
        </p:spPr>
      </p:sp>
      <p:sp>
        <p:nvSpPr>
          <p:cNvPr id="821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Rot="1" noChangeAspect="1" noChangeArrowheads="1" noTextEdit="1"/>
          </p:cNvSpPr>
          <p:nvPr>
            <p:ph type="sldImg"/>
          </p:nvPr>
        </p:nvSpPr>
        <p:spPr>
          <a:xfrm>
            <a:off x="393700" y="692150"/>
            <a:ext cx="6070600" cy="3416300"/>
          </a:xfrm>
          <a:ln/>
        </p:spPr>
      </p:sp>
      <p:sp>
        <p:nvSpPr>
          <p:cNvPr id="821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*Book Emission Tubes &amp; Spectroscopes</a:t>
            </a:r>
          </a:p>
        </p:txBody>
      </p:sp>
      <p:sp>
        <p:nvSpPr>
          <p:cNvPr id="4" name="Slide Number Placeholder 3"/>
          <p:cNvSpPr>
            <a:spLocks noGrp="1"/>
          </p:cNvSpPr>
          <p:nvPr>
            <p:ph type="sldNum" sz="quarter" idx="5"/>
          </p:nvPr>
        </p:nvSpPr>
        <p:spPr/>
        <p:txBody>
          <a:bodyPr/>
          <a:lstStyle/>
          <a:p>
            <a:fld id="{0A0FD9D9-8E83-4F50-80E6-270A3A4E2FB5}" type="slidenum">
              <a:rPr lang="en-AU" smtClean="0"/>
              <a:t>39</a:t>
            </a:fld>
            <a:endParaRPr lang="en-AU"/>
          </a:p>
        </p:txBody>
      </p:sp>
    </p:spTree>
    <p:extLst>
      <p:ext uri="{BB962C8B-B14F-4D97-AF65-F5344CB8AC3E}">
        <p14:creationId xmlns:p14="http://schemas.microsoft.com/office/powerpoint/2010/main" val="1761623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Emission Spectra – which we can see ourselves with a spectroscope.</a:t>
            </a:r>
          </a:p>
        </p:txBody>
      </p:sp>
      <p:sp>
        <p:nvSpPr>
          <p:cNvPr id="4" name="Slide Number Placeholder 3"/>
          <p:cNvSpPr>
            <a:spLocks noGrp="1"/>
          </p:cNvSpPr>
          <p:nvPr>
            <p:ph type="sldNum" sz="quarter" idx="5"/>
          </p:nvPr>
        </p:nvSpPr>
        <p:spPr/>
        <p:txBody>
          <a:bodyPr/>
          <a:lstStyle/>
          <a:p>
            <a:fld id="{0A0FD9D9-8E83-4F50-80E6-270A3A4E2FB5}" type="slidenum">
              <a:rPr lang="en-AU" smtClean="0"/>
              <a:t>44</a:t>
            </a:fld>
            <a:endParaRPr lang="en-AU"/>
          </a:p>
        </p:txBody>
      </p:sp>
    </p:spTree>
    <p:extLst>
      <p:ext uri="{BB962C8B-B14F-4D97-AF65-F5344CB8AC3E}">
        <p14:creationId xmlns:p14="http://schemas.microsoft.com/office/powerpoint/2010/main" val="16803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74B45665-2837-4E53-B9E5-5D8B511B08B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defTabSz="966788">
              <a:spcBef>
                <a:spcPct val="30000"/>
              </a:spcBef>
              <a:defRPr kumimoji="1" sz="1200">
                <a:solidFill>
                  <a:schemeClr val="tx1"/>
                </a:solidFill>
                <a:latin typeface="Times New Roman" panose="02020603050405020304" pitchFamily="18" charset="0"/>
                <a:cs typeface="Arial" panose="020B0604020202020204" pitchFamily="34" charset="0"/>
              </a:defRPr>
            </a:lvl1pPr>
            <a:lvl2pPr marL="742950" indent="-285750" defTabSz="966788">
              <a:spcBef>
                <a:spcPct val="30000"/>
              </a:spcBef>
              <a:defRPr kumimoji="1" sz="1200">
                <a:solidFill>
                  <a:schemeClr val="tx1"/>
                </a:solidFill>
                <a:latin typeface="Times New Roman" panose="02020603050405020304" pitchFamily="18" charset="0"/>
                <a:cs typeface="Arial" panose="020B0604020202020204" pitchFamily="34" charset="0"/>
              </a:defRPr>
            </a:lvl2pPr>
            <a:lvl3pPr marL="11430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3pPr>
            <a:lvl4pPr marL="16002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4pPr>
            <a:lvl5pPr marL="20574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9pPr>
          </a:lstStyle>
          <a:p>
            <a:pPr>
              <a:spcBef>
                <a:spcPct val="0"/>
              </a:spcBef>
            </a:pPr>
            <a:fld id="{514234CB-AB82-4EA8-88F5-FF34C4DAF0CE}" type="slidenum">
              <a:rPr kumimoji="0" lang="en-US" altLang="en-US" sz="1300"/>
              <a:pPr>
                <a:spcBef>
                  <a:spcPct val="0"/>
                </a:spcBef>
              </a:pPr>
              <a:t>53</a:t>
            </a:fld>
            <a:endParaRPr kumimoji="0" lang="en-US" altLang="en-US" sz="1300"/>
          </a:p>
        </p:txBody>
      </p:sp>
      <p:sp>
        <p:nvSpPr>
          <p:cNvPr id="13315" name="Rectangle 2">
            <a:extLst>
              <a:ext uri="{FF2B5EF4-FFF2-40B4-BE49-F238E27FC236}">
                <a16:creationId xmlns:a16="http://schemas.microsoft.com/office/drawing/2014/main" id="{884100D2-DECE-4EB9-9385-47BDAA84B508}"/>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EC676967-54B1-4EA6-95B2-E0816DCA7B6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en-AU" altLang="en-US">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BD0BA9F7-5F42-4082-8ED9-BADF9050E97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defTabSz="966788">
              <a:spcBef>
                <a:spcPct val="30000"/>
              </a:spcBef>
              <a:defRPr kumimoji="1" sz="1200">
                <a:solidFill>
                  <a:schemeClr val="tx1"/>
                </a:solidFill>
                <a:latin typeface="Times New Roman" panose="02020603050405020304" pitchFamily="18" charset="0"/>
                <a:cs typeface="Arial" panose="020B0604020202020204" pitchFamily="34" charset="0"/>
              </a:defRPr>
            </a:lvl1pPr>
            <a:lvl2pPr marL="742950" indent="-285750" defTabSz="966788">
              <a:spcBef>
                <a:spcPct val="30000"/>
              </a:spcBef>
              <a:defRPr kumimoji="1" sz="1200">
                <a:solidFill>
                  <a:schemeClr val="tx1"/>
                </a:solidFill>
                <a:latin typeface="Times New Roman" panose="02020603050405020304" pitchFamily="18" charset="0"/>
                <a:cs typeface="Arial" panose="020B0604020202020204" pitchFamily="34" charset="0"/>
              </a:defRPr>
            </a:lvl2pPr>
            <a:lvl3pPr marL="11430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3pPr>
            <a:lvl4pPr marL="16002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4pPr>
            <a:lvl5pPr marL="20574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9pPr>
          </a:lstStyle>
          <a:p>
            <a:pPr>
              <a:spcBef>
                <a:spcPct val="0"/>
              </a:spcBef>
            </a:pPr>
            <a:fld id="{948B2611-9FB5-4F9B-ACE4-8D40C5F1677C}" type="slidenum">
              <a:rPr kumimoji="0" lang="en-US" altLang="en-US" sz="1300"/>
              <a:pPr>
                <a:spcBef>
                  <a:spcPct val="0"/>
                </a:spcBef>
              </a:pPr>
              <a:t>54</a:t>
            </a:fld>
            <a:endParaRPr kumimoji="0" lang="en-US" altLang="en-US" sz="1300"/>
          </a:p>
        </p:txBody>
      </p:sp>
      <p:sp>
        <p:nvSpPr>
          <p:cNvPr id="15363" name="Rectangle 2">
            <a:extLst>
              <a:ext uri="{FF2B5EF4-FFF2-40B4-BE49-F238E27FC236}">
                <a16:creationId xmlns:a16="http://schemas.microsoft.com/office/drawing/2014/main" id="{1F781A54-4A0D-4451-B062-0117D8DB2D99}"/>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7DE6A6FF-5E12-47AD-9762-EAE5AB34FE0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en-AU" altLang="en-US">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92008A7C-04E0-4906-B243-39101385DF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defTabSz="966788">
              <a:spcBef>
                <a:spcPct val="30000"/>
              </a:spcBef>
              <a:defRPr kumimoji="1" sz="1200">
                <a:solidFill>
                  <a:schemeClr val="tx1"/>
                </a:solidFill>
                <a:latin typeface="Times New Roman" panose="02020603050405020304" pitchFamily="18" charset="0"/>
                <a:cs typeface="Arial" panose="020B0604020202020204" pitchFamily="34" charset="0"/>
              </a:defRPr>
            </a:lvl1pPr>
            <a:lvl2pPr marL="742950" indent="-285750" defTabSz="966788">
              <a:spcBef>
                <a:spcPct val="30000"/>
              </a:spcBef>
              <a:defRPr kumimoji="1" sz="1200">
                <a:solidFill>
                  <a:schemeClr val="tx1"/>
                </a:solidFill>
                <a:latin typeface="Times New Roman" panose="02020603050405020304" pitchFamily="18" charset="0"/>
                <a:cs typeface="Arial" panose="020B0604020202020204" pitchFamily="34" charset="0"/>
              </a:defRPr>
            </a:lvl2pPr>
            <a:lvl3pPr marL="11430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3pPr>
            <a:lvl4pPr marL="16002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4pPr>
            <a:lvl5pPr marL="20574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9pPr>
          </a:lstStyle>
          <a:p>
            <a:pPr>
              <a:spcBef>
                <a:spcPct val="0"/>
              </a:spcBef>
            </a:pPr>
            <a:fld id="{201E4242-572A-4258-82D5-1C227DE47D71}" type="slidenum">
              <a:rPr kumimoji="0" lang="en-US" altLang="en-US" sz="1300"/>
              <a:pPr>
                <a:spcBef>
                  <a:spcPct val="0"/>
                </a:spcBef>
              </a:pPr>
              <a:t>55</a:t>
            </a:fld>
            <a:endParaRPr kumimoji="0" lang="en-US" altLang="en-US" sz="1300"/>
          </a:p>
        </p:txBody>
      </p:sp>
      <p:sp>
        <p:nvSpPr>
          <p:cNvPr id="17411" name="Rectangle 2">
            <a:extLst>
              <a:ext uri="{FF2B5EF4-FFF2-40B4-BE49-F238E27FC236}">
                <a16:creationId xmlns:a16="http://schemas.microsoft.com/office/drawing/2014/main" id="{A84ACCE5-7E71-4321-A15A-36A3FA4D6928}"/>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38662121-6D05-4525-A849-C81135036F8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en-AU" altLang="en-US">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ED5E963-4BE3-4622-88C3-7C158B6694B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defTabSz="966788">
              <a:spcBef>
                <a:spcPct val="30000"/>
              </a:spcBef>
              <a:defRPr kumimoji="1" sz="1200">
                <a:solidFill>
                  <a:schemeClr val="tx1"/>
                </a:solidFill>
                <a:latin typeface="Times New Roman" panose="02020603050405020304" pitchFamily="18" charset="0"/>
                <a:cs typeface="Arial" panose="020B0604020202020204" pitchFamily="34" charset="0"/>
              </a:defRPr>
            </a:lvl1pPr>
            <a:lvl2pPr marL="742950" indent="-285750" defTabSz="966788">
              <a:spcBef>
                <a:spcPct val="30000"/>
              </a:spcBef>
              <a:defRPr kumimoji="1" sz="1200">
                <a:solidFill>
                  <a:schemeClr val="tx1"/>
                </a:solidFill>
                <a:latin typeface="Times New Roman" panose="02020603050405020304" pitchFamily="18" charset="0"/>
                <a:cs typeface="Arial" panose="020B0604020202020204" pitchFamily="34" charset="0"/>
              </a:defRPr>
            </a:lvl2pPr>
            <a:lvl3pPr marL="11430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3pPr>
            <a:lvl4pPr marL="16002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4pPr>
            <a:lvl5pPr marL="20574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9pPr>
          </a:lstStyle>
          <a:p>
            <a:pPr>
              <a:spcBef>
                <a:spcPct val="0"/>
              </a:spcBef>
            </a:pPr>
            <a:fld id="{8E548C89-2D7B-46B3-A19A-060F2EE5BBF9}" type="slidenum">
              <a:rPr kumimoji="0" lang="en-US" altLang="en-US" sz="1300"/>
              <a:pPr>
                <a:spcBef>
                  <a:spcPct val="0"/>
                </a:spcBef>
              </a:pPr>
              <a:t>57</a:t>
            </a:fld>
            <a:endParaRPr kumimoji="0" lang="en-US" altLang="en-US" sz="1300"/>
          </a:p>
        </p:txBody>
      </p:sp>
      <p:sp>
        <p:nvSpPr>
          <p:cNvPr id="31747" name="Rectangle 2">
            <a:extLst>
              <a:ext uri="{FF2B5EF4-FFF2-40B4-BE49-F238E27FC236}">
                <a16:creationId xmlns:a16="http://schemas.microsoft.com/office/drawing/2014/main" id="{A12F9B2E-9519-41BE-B187-9558C619877E}"/>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0149857A-71B6-4D8D-8A85-63DEA7F22AB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en-AU" altLang="en-US">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Rot="1" noChangeAspect="1" noChangeArrowheads="1" noTextEdit="1"/>
          </p:cNvSpPr>
          <p:nvPr>
            <p:ph type="sldImg"/>
          </p:nvPr>
        </p:nvSpPr>
        <p:spPr>
          <a:xfrm>
            <a:off x="393700" y="692150"/>
            <a:ext cx="6070600" cy="3416300"/>
          </a:xfrm>
          <a:ln/>
        </p:spPr>
      </p:sp>
      <p:sp>
        <p:nvSpPr>
          <p:cNvPr id="8192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D3538AA8-0F6A-4721-8D8D-4BA5E048FAC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defTabSz="966788">
              <a:spcBef>
                <a:spcPct val="30000"/>
              </a:spcBef>
              <a:defRPr kumimoji="1" sz="1200">
                <a:solidFill>
                  <a:schemeClr val="tx1"/>
                </a:solidFill>
                <a:latin typeface="Times New Roman" panose="02020603050405020304" pitchFamily="18" charset="0"/>
                <a:cs typeface="Arial" panose="020B0604020202020204" pitchFamily="34" charset="0"/>
              </a:defRPr>
            </a:lvl1pPr>
            <a:lvl2pPr marL="742950" indent="-285750" defTabSz="966788">
              <a:spcBef>
                <a:spcPct val="30000"/>
              </a:spcBef>
              <a:defRPr kumimoji="1" sz="1200">
                <a:solidFill>
                  <a:schemeClr val="tx1"/>
                </a:solidFill>
                <a:latin typeface="Times New Roman" panose="02020603050405020304" pitchFamily="18" charset="0"/>
                <a:cs typeface="Arial" panose="020B0604020202020204" pitchFamily="34" charset="0"/>
              </a:defRPr>
            </a:lvl2pPr>
            <a:lvl3pPr marL="11430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3pPr>
            <a:lvl4pPr marL="16002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4pPr>
            <a:lvl5pPr marL="2057400" indent="-228600" defTabSz="966788">
              <a:spcBef>
                <a:spcPct val="30000"/>
              </a:spcBef>
              <a:defRPr kumimoji="1" sz="1200">
                <a:solidFill>
                  <a:schemeClr val="tx1"/>
                </a:solidFill>
                <a:latin typeface="Times New Roman" panose="02020603050405020304" pitchFamily="18" charset="0"/>
                <a:cs typeface="Arial" panose="020B0604020202020204" pitchFamily="34" charset="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cs typeface="Arial" panose="020B0604020202020204" pitchFamily="34" charset="0"/>
              </a:defRPr>
            </a:lvl9pPr>
          </a:lstStyle>
          <a:p>
            <a:pPr>
              <a:spcBef>
                <a:spcPct val="0"/>
              </a:spcBef>
            </a:pPr>
            <a:fld id="{FC88FD4A-FD7E-402A-BC43-70CB8F1F1907}" type="slidenum">
              <a:rPr kumimoji="0" lang="en-US" altLang="en-US" sz="1300"/>
              <a:pPr>
                <a:spcBef>
                  <a:spcPct val="0"/>
                </a:spcBef>
              </a:pPr>
              <a:t>58</a:t>
            </a:fld>
            <a:endParaRPr kumimoji="0" lang="en-US" altLang="en-US" sz="1300"/>
          </a:p>
        </p:txBody>
      </p:sp>
      <p:sp>
        <p:nvSpPr>
          <p:cNvPr id="33795" name="Rectangle 2">
            <a:extLst>
              <a:ext uri="{FF2B5EF4-FFF2-40B4-BE49-F238E27FC236}">
                <a16:creationId xmlns:a16="http://schemas.microsoft.com/office/drawing/2014/main" id="{6023E5EC-0992-4A29-9B80-92584A70CE9C}"/>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FA68CC24-A06D-4192-B559-63526384EBD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AU" altLang="en-US" dirty="0">
                <a:cs typeface="Arial" panose="020B0604020202020204" pitchFamily="34" charset="0"/>
              </a:rPr>
              <a:t>Note: the reason for the overlap of X-rays &amp; Gamma Rays on EM spectrum has to do with how they are produced; one is produced visa continuous spectrum, the other by specific electron transitions.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61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62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63</a:t>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64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65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66</a:t>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67</a:t>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68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69</a:t>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Rot="1" noChangeAspect="1" noChangeArrowheads="1" noTextEdit="1"/>
          </p:cNvSpPr>
          <p:nvPr>
            <p:ph type="sldImg"/>
          </p:nvPr>
        </p:nvSpPr>
        <p:spPr>
          <a:xfrm>
            <a:off x="393700" y="692150"/>
            <a:ext cx="6070600" cy="3416300"/>
          </a:xfrm>
          <a:ln/>
        </p:spPr>
      </p:sp>
      <p:sp>
        <p:nvSpPr>
          <p:cNvPr id="821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70</a:t>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71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72</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73</a:t>
            </a:fld>
            <a:endParaRPr lang="en-AU"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http://physics.unm.edu/Courses/Fields/Phys491/Notes/DavissonGermer.pdf</a:t>
            </a:r>
          </a:p>
        </p:txBody>
      </p:sp>
      <p:sp>
        <p:nvSpPr>
          <p:cNvPr id="4" name="Slide Number Placeholder 3"/>
          <p:cNvSpPr>
            <a:spLocks noGrp="1"/>
          </p:cNvSpPr>
          <p:nvPr>
            <p:ph type="sldNum" sz="quarter" idx="10"/>
          </p:nvPr>
        </p:nvSpPr>
        <p:spPr/>
        <p:txBody>
          <a:bodyPr/>
          <a:lstStyle/>
          <a:p>
            <a:fld id="{DF389492-1350-4B71-A942-38B5C6FC2F1F}" type="slidenum">
              <a:rPr lang="en-AU" smtClean="0"/>
              <a:pPr/>
              <a:t>74</a:t>
            </a:fld>
            <a:endParaRPr lang="en-AU"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75</a:t>
            </a:fld>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http://hyperphysics.phy-astr.gsu.edu/hbase/quantum/davger2.html</a:t>
            </a:r>
          </a:p>
        </p:txBody>
      </p:sp>
      <p:sp>
        <p:nvSpPr>
          <p:cNvPr id="4" name="Slide Number Placeholder 3"/>
          <p:cNvSpPr>
            <a:spLocks noGrp="1"/>
          </p:cNvSpPr>
          <p:nvPr>
            <p:ph type="sldNum" sz="quarter" idx="10"/>
          </p:nvPr>
        </p:nvSpPr>
        <p:spPr/>
        <p:txBody>
          <a:bodyPr/>
          <a:lstStyle/>
          <a:p>
            <a:fld id="{DF389492-1350-4B71-A942-38B5C6FC2F1F}" type="slidenum">
              <a:rPr lang="en-AU" smtClean="0"/>
              <a:pPr/>
              <a:t>76</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http://hyperphysics.phy-astr.gsu.edu/hbase/quantum/davger2.html</a:t>
            </a:r>
          </a:p>
        </p:txBody>
      </p:sp>
      <p:sp>
        <p:nvSpPr>
          <p:cNvPr id="4" name="Slide Number Placeholder 3"/>
          <p:cNvSpPr>
            <a:spLocks noGrp="1"/>
          </p:cNvSpPr>
          <p:nvPr>
            <p:ph type="sldNum" sz="quarter" idx="10"/>
          </p:nvPr>
        </p:nvSpPr>
        <p:spPr/>
        <p:txBody>
          <a:bodyPr/>
          <a:lstStyle/>
          <a:p>
            <a:fld id="{DF389492-1350-4B71-A942-38B5C6FC2F1F}" type="slidenum">
              <a:rPr lang="en-AU" smtClean="0"/>
              <a:pPr/>
              <a:t>77</a:t>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78</a:t>
            </a:fld>
            <a:endParaRPr lang="en-AU"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79</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Rot="1" noChangeAspect="1" noChangeArrowheads="1" noTextEdit="1"/>
          </p:cNvSpPr>
          <p:nvPr>
            <p:ph type="sldImg"/>
          </p:nvPr>
        </p:nvSpPr>
        <p:spPr>
          <a:xfrm>
            <a:off x="393700" y="692150"/>
            <a:ext cx="6070600" cy="3416300"/>
          </a:xfrm>
          <a:ln/>
        </p:spPr>
      </p:sp>
      <p:sp>
        <p:nvSpPr>
          <p:cNvPr id="821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80</a:t>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81</a:t>
            </a:fld>
            <a:endParaRPr lang="en-AU"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82</a:t>
            </a:fld>
            <a:endParaRPr lang="en-AU"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83</a:t>
            </a:fld>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Rot="1" noChangeAspect="1" noChangeArrowheads="1" noTextEdit="1"/>
          </p:cNvSpPr>
          <p:nvPr>
            <p:ph type="sldImg"/>
          </p:nvPr>
        </p:nvSpPr>
        <p:spPr>
          <a:xfrm>
            <a:off x="393700" y="692150"/>
            <a:ext cx="6070600" cy="3416300"/>
          </a:xfrm>
          <a:ln/>
        </p:spPr>
      </p:sp>
      <p:sp>
        <p:nvSpPr>
          <p:cNvPr id="821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84B8A2-54CD-49E9-BC5D-355FBCAF5A36}" type="slidenum">
              <a:rPr lang="en-US"/>
              <a:pPr/>
              <a:t>26</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91BC1-1808-44FC-9D95-26047312B6C0}" type="slidenum">
              <a:rPr lang="en-US"/>
              <a:pPr/>
              <a:t>27</a:t>
            </a:fld>
            <a:endParaRPr lang="en-US"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547F70-1C20-4002-8766-CE25B29FFAB4}" type="slidenum">
              <a:rPr lang="en-US"/>
              <a:pPr/>
              <a:t>28</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lang="en-US" sz="1000" dirty="0"/>
              <a:t>The energy of the light that is emitted from an atom is equal to the difference in energy between the excited state and the ground state.  As Bohr predicted, the colors of light indicated by his theory matched those in the line spectrum of hydrogen.</a:t>
            </a:r>
          </a:p>
          <a:p>
            <a:endParaRPr lang="en-US" sz="1000" dirty="0"/>
          </a:p>
          <a:p>
            <a:r>
              <a:rPr lang="en-US" sz="1000" dirty="0"/>
              <a:t>•  In 1885, Johann Balmer showed that the frequencies of the lines observed in the visible region of the spectrum of hydrogen fit a simple equation:</a:t>
            </a:r>
          </a:p>
          <a:p>
            <a:r>
              <a:rPr lang="en-US" sz="1000" dirty="0"/>
              <a:t>               </a:t>
            </a:r>
            <a:r>
              <a:rPr lang="en-US" sz="1000" dirty="0">
                <a:sym typeface="Symbol" pitchFamily="18" charset="2"/>
              </a:rPr>
              <a:t> = constant </a:t>
            </a:r>
            <a:r>
              <a:rPr lang="en-US" sz="1600" dirty="0">
                <a:sym typeface="Symbol" pitchFamily="18" charset="2"/>
              </a:rPr>
              <a:t> </a:t>
            </a:r>
            <a:r>
              <a:rPr lang="en-US" sz="1000" dirty="0">
                <a:sym typeface="Symbol" pitchFamily="18" charset="2"/>
              </a:rPr>
              <a:t>(1/2</a:t>
            </a:r>
            <a:r>
              <a:rPr lang="en-US" sz="1000" baseline="30000" dirty="0">
                <a:sym typeface="Symbol" pitchFamily="18" charset="2"/>
              </a:rPr>
              <a:t>2  </a:t>
            </a:r>
            <a:r>
              <a:rPr lang="en-US" sz="1000" dirty="0">
                <a:sym typeface="Symbol" pitchFamily="18" charset="2"/>
              </a:rPr>
              <a:t>– 1/</a:t>
            </a:r>
            <a:r>
              <a:rPr lang="en-US" sz="1000" i="1" dirty="0">
                <a:sym typeface="Symbol" pitchFamily="18" charset="2"/>
              </a:rPr>
              <a:t>n</a:t>
            </a:r>
            <a:r>
              <a:rPr lang="en-US" sz="1000" baseline="30000" dirty="0">
                <a:sym typeface="Symbol" pitchFamily="18" charset="2"/>
              </a:rPr>
              <a:t>2</a:t>
            </a:r>
            <a:r>
              <a:rPr lang="en-US" sz="1000" dirty="0">
                <a:sym typeface="Symbol" pitchFamily="18" charset="2"/>
              </a:rPr>
              <a:t>)</a:t>
            </a:r>
            <a:r>
              <a:rPr lang="en-US" sz="1000" dirty="0"/>
              <a:t>  where </a:t>
            </a:r>
            <a:r>
              <a:rPr lang="en-US" sz="1000" i="1" dirty="0"/>
              <a:t>n</a:t>
            </a:r>
            <a:r>
              <a:rPr lang="en-US" sz="1000" dirty="0"/>
              <a:t> = 2, 4, 5, 6, and these lines are known as the </a:t>
            </a:r>
            <a:r>
              <a:rPr lang="en-US" sz="1000" i="1" dirty="0"/>
              <a:t>Balmer series.</a:t>
            </a:r>
            <a:r>
              <a:rPr lang="en-US" sz="1000" dirty="0"/>
              <a:t> </a:t>
            </a:r>
          </a:p>
          <a:p>
            <a:endParaRPr lang="en-US" sz="1000" dirty="0"/>
          </a:p>
          <a:p>
            <a:r>
              <a:rPr lang="en-US" sz="1000" dirty="0"/>
              <a:t>•  Johannes Rydberg restated and expanded Balmer’s result in the Rydberg equation:</a:t>
            </a:r>
          </a:p>
          <a:p>
            <a:endParaRPr lang="en-US" sz="500" dirty="0"/>
          </a:p>
          <a:p>
            <a:r>
              <a:rPr lang="en-US" sz="1000" dirty="0"/>
              <a:t>                         </a:t>
            </a:r>
            <a:r>
              <a:rPr lang="en-US" sz="1000" dirty="0">
                <a:sym typeface="Symbol" pitchFamily="18" charset="2"/>
              </a:rPr>
              <a:t>= (1/</a:t>
            </a:r>
            <a:r>
              <a:rPr lang="en-US" sz="1000" i="1" dirty="0">
                <a:sym typeface="Symbol" pitchFamily="18" charset="2"/>
              </a:rPr>
              <a:t>n</a:t>
            </a:r>
            <a:r>
              <a:rPr lang="en-US" sz="1000" baseline="30000" dirty="0">
                <a:sym typeface="Symbol" pitchFamily="18" charset="2"/>
              </a:rPr>
              <a:t>2</a:t>
            </a:r>
            <a:r>
              <a:rPr lang="en-US" sz="1000" baseline="-25000" dirty="0">
                <a:sym typeface="Symbol" pitchFamily="18" charset="2"/>
              </a:rPr>
              <a:t>1 </a:t>
            </a:r>
            <a:r>
              <a:rPr lang="en-US" sz="1000" dirty="0">
                <a:sym typeface="Symbol" pitchFamily="18" charset="2"/>
              </a:rPr>
              <a:t>– 1/</a:t>
            </a:r>
            <a:r>
              <a:rPr lang="en-US" sz="1000" i="1" dirty="0">
                <a:sym typeface="Symbol" pitchFamily="18" charset="2"/>
              </a:rPr>
              <a:t>n</a:t>
            </a:r>
            <a:r>
              <a:rPr lang="en-US" sz="1000" baseline="30000" dirty="0">
                <a:sym typeface="Symbol" pitchFamily="18" charset="2"/>
              </a:rPr>
              <a:t>2</a:t>
            </a:r>
            <a:r>
              <a:rPr lang="en-US" sz="1000" baseline="-25000" dirty="0">
                <a:sym typeface="Symbol" pitchFamily="18" charset="2"/>
              </a:rPr>
              <a:t>2</a:t>
            </a:r>
            <a:r>
              <a:rPr lang="en-US" sz="1000" dirty="0">
                <a:sym typeface="Symbol" pitchFamily="18" charset="2"/>
              </a:rPr>
              <a:t>),</a:t>
            </a:r>
          </a:p>
          <a:p>
            <a:endParaRPr lang="en-US" sz="500" dirty="0">
              <a:sym typeface="Symbol" pitchFamily="18" charset="2"/>
            </a:endParaRPr>
          </a:p>
          <a:p>
            <a:r>
              <a:rPr lang="en-US" sz="1000" dirty="0">
                <a:sym typeface="Symbol" pitchFamily="18" charset="2"/>
              </a:rPr>
              <a:t>    where </a:t>
            </a:r>
            <a:r>
              <a:rPr lang="en-US" sz="1000" i="1" dirty="0">
                <a:sym typeface="Symbol" pitchFamily="18" charset="2"/>
              </a:rPr>
              <a:t>n</a:t>
            </a:r>
            <a:r>
              <a:rPr lang="en-US" sz="1000" baseline="-25000" dirty="0">
                <a:sym typeface="Symbol" pitchFamily="18" charset="2"/>
              </a:rPr>
              <a:t>1 </a:t>
            </a:r>
            <a:r>
              <a:rPr lang="en-US" sz="1000" dirty="0">
                <a:sym typeface="Symbol" pitchFamily="18" charset="2"/>
              </a:rPr>
              <a:t>and </a:t>
            </a:r>
            <a:r>
              <a:rPr lang="en-US" sz="1000" i="1" dirty="0">
                <a:sym typeface="Symbol" pitchFamily="18" charset="2"/>
              </a:rPr>
              <a:t>n</a:t>
            </a:r>
            <a:r>
              <a:rPr lang="en-US" sz="1000" baseline="-25000" dirty="0">
                <a:sym typeface="Symbol" pitchFamily="18" charset="2"/>
              </a:rPr>
              <a:t>2 </a:t>
            </a:r>
            <a:r>
              <a:rPr lang="en-US" sz="1000" dirty="0">
                <a:sym typeface="Symbol" pitchFamily="18" charset="2"/>
              </a:rPr>
              <a:t>are integers, </a:t>
            </a:r>
            <a:r>
              <a:rPr lang="en-US" sz="1000" i="1" dirty="0">
                <a:sym typeface="Symbol" pitchFamily="18" charset="2"/>
              </a:rPr>
              <a:t>n</a:t>
            </a:r>
            <a:r>
              <a:rPr lang="en-US" sz="1000" baseline="-25000" dirty="0">
                <a:sym typeface="Symbol" pitchFamily="18" charset="2"/>
              </a:rPr>
              <a:t>2 </a:t>
            </a:r>
            <a:r>
              <a:rPr lang="en-US" sz="1000" dirty="0">
                <a:sym typeface="Symbol" pitchFamily="18" charset="2"/>
              </a:rPr>
              <a:t>&gt; </a:t>
            </a:r>
            <a:r>
              <a:rPr lang="en-US" sz="1000" i="1" dirty="0">
                <a:sym typeface="Symbol" pitchFamily="18" charset="2"/>
              </a:rPr>
              <a:t>n</a:t>
            </a:r>
            <a:r>
              <a:rPr lang="en-US" sz="1000" baseline="-25000" dirty="0">
                <a:sym typeface="Symbol" pitchFamily="18" charset="2"/>
              </a:rPr>
              <a:t>1</a:t>
            </a:r>
            <a:r>
              <a:rPr lang="en-US" sz="1000" dirty="0">
                <a:sym typeface="Symbol" pitchFamily="18" charset="2"/>
              </a:rPr>
              <a:t>, and </a:t>
            </a:r>
            <a:r>
              <a:rPr lang="en-US" sz="1000" b="1" dirty="0">
                <a:sym typeface="Symbol" pitchFamily="18" charset="2"/>
              </a:rPr>
              <a:t></a:t>
            </a:r>
            <a:r>
              <a:rPr lang="en-US" sz="1000" dirty="0">
                <a:latin typeface="Engravers MT" pitchFamily="18" charset="0"/>
                <a:sym typeface="Symbol" pitchFamily="18" charset="2"/>
              </a:rPr>
              <a:t>, </a:t>
            </a:r>
            <a:r>
              <a:rPr lang="en-US" sz="1000" dirty="0">
                <a:sym typeface="Symbol" pitchFamily="18" charset="2"/>
              </a:rPr>
              <a:t>the Rydberg constant, has a value of 1.09737 x 10</a:t>
            </a:r>
            <a:r>
              <a:rPr lang="en-US" sz="1000" baseline="30000" dirty="0">
                <a:sym typeface="Symbol" pitchFamily="18" charset="2"/>
              </a:rPr>
              <a:t>7</a:t>
            </a:r>
            <a:r>
              <a:rPr lang="en-US" sz="1000" dirty="0">
                <a:sym typeface="Symbol" pitchFamily="18" charset="2"/>
              </a:rPr>
              <a:t>m</a:t>
            </a:r>
            <a:r>
              <a:rPr lang="en-US" sz="1000" baseline="30000" dirty="0">
                <a:sym typeface="Symbol" pitchFamily="18" charset="2"/>
              </a:rPr>
              <a:t>-1</a:t>
            </a:r>
            <a:r>
              <a:rPr lang="en-US" sz="1800" dirty="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Rot="1" noChangeAspect="1" noChangeArrowheads="1" noTextEdit="1"/>
          </p:cNvSpPr>
          <p:nvPr>
            <p:ph type="sldImg"/>
          </p:nvPr>
        </p:nvSpPr>
        <p:spPr>
          <a:xfrm>
            <a:off x="393700" y="692150"/>
            <a:ext cx="6070600" cy="3416300"/>
          </a:xfrm>
          <a:ln/>
        </p:spPr>
      </p:sp>
      <p:sp>
        <p:nvSpPr>
          <p:cNvPr id="821251" name="Rectangle 3"/>
          <p:cNvSpPr>
            <a:spLocks noGrp="1" noChangeArrowheads="1"/>
          </p:cNvSpPr>
          <p:nvPr>
            <p:ph type="body" idx="1"/>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17C0-99BE-4B59-89F0-081A6DA2A2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DB0E490-0D08-40A9-AEAC-8701F54325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2F786B4-0A04-4F87-B520-A215596800B8}"/>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A31F24C9-0F14-47C6-B1E9-73786EDA5E4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AF36593-1ACB-4384-BFBD-F4AFE5611E96}"/>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235842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87F1-1DA5-4448-91B1-E5A8E1E60D9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8421EDE-533E-4E88-B7EE-D5C65A382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54571F1-3404-4E7F-BC92-E59506819FFF}"/>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4612688E-125E-4273-82CE-427397EE4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C243F21-F922-45BA-AA2A-DCC71955A3A1}"/>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180725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A9DBC3-86D7-4442-8C2C-D6E1294D81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3B1049-017A-4818-9483-23842C50D5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AB58FF9-513E-4F95-87FF-27AB5FD7D39E}"/>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356D74ED-A79D-4509-86D7-0FB991F3486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749E0AE-7F1A-4230-A99A-A0FAD4B7EA69}"/>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2582710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76200"/>
            <a:ext cx="10390716" cy="1143000"/>
          </a:xfrm>
        </p:spPr>
        <p:txBody>
          <a:bodyPr/>
          <a:lstStyle/>
          <a:p>
            <a:r>
              <a:rPr lang="en-US"/>
              <a:t>Click to edit Master title style</a:t>
            </a:r>
            <a:endParaRPr lang="en-AU"/>
          </a:p>
        </p:txBody>
      </p:sp>
      <p:sp>
        <p:nvSpPr>
          <p:cNvPr id="3" name="Text Placeholder 2"/>
          <p:cNvSpPr>
            <a:spLocks noGrp="1"/>
          </p:cNvSpPr>
          <p:nvPr>
            <p:ph type="body" sz="half" idx="1"/>
          </p:nvPr>
        </p:nvSpPr>
        <p:spPr>
          <a:xfrm>
            <a:off x="1576917" y="1600200"/>
            <a:ext cx="5080000" cy="453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860117" y="1600200"/>
            <a:ext cx="5080000" cy="453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a:xfrm>
            <a:off x="1219200" y="6324600"/>
            <a:ext cx="2540000" cy="457200"/>
          </a:xfrm>
        </p:spPr>
        <p:txBody>
          <a:bodyPr/>
          <a:lstStyle>
            <a:lvl1pPr>
              <a:defRPr/>
            </a:lvl1pPr>
          </a:lstStyle>
          <a:p>
            <a:endParaRPr lang="en-US" altLang="en-US" dirty="0"/>
          </a:p>
        </p:txBody>
      </p:sp>
      <p:sp>
        <p:nvSpPr>
          <p:cNvPr id="6" name="Footer Placeholder 5"/>
          <p:cNvSpPr>
            <a:spLocks noGrp="1"/>
          </p:cNvSpPr>
          <p:nvPr>
            <p:ph type="ftr" sz="quarter" idx="11"/>
          </p:nvPr>
        </p:nvSpPr>
        <p:spPr>
          <a:xfrm>
            <a:off x="4470400" y="6324600"/>
            <a:ext cx="3860800" cy="457200"/>
          </a:xfr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9042400" y="6324600"/>
            <a:ext cx="2540000" cy="457200"/>
          </a:xfrm>
        </p:spPr>
        <p:txBody>
          <a:bodyPr/>
          <a:lstStyle>
            <a:lvl1pPr>
              <a:defRPr/>
            </a:lvl1pPr>
          </a:lstStyle>
          <a:p>
            <a:fld id="{527001FC-843C-4D46-8A9A-3C5963F7986A}" type="slidenum">
              <a:rPr lang="en-US" altLang="en-US"/>
              <a:pPr/>
              <a:t>‹#›</a:t>
            </a:fld>
            <a:endParaRPr lang="en-US" altLang="en-US" dirty="0"/>
          </a:p>
        </p:txBody>
      </p:sp>
    </p:spTree>
    <p:extLst>
      <p:ext uri="{BB962C8B-B14F-4D97-AF65-F5344CB8AC3E}">
        <p14:creationId xmlns:p14="http://schemas.microsoft.com/office/powerpoint/2010/main" val="2969978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endParaRPr lang="en-AU"/>
          </a:p>
        </p:txBody>
      </p:sp>
      <p:sp>
        <p:nvSpPr>
          <p:cNvPr id="3" name="Text Placeholder 2"/>
          <p:cNvSpPr>
            <a:spLocks noGrp="1"/>
          </p:cNvSpPr>
          <p:nvPr>
            <p:ph type="body" sz="half" idx="1"/>
          </p:nvPr>
        </p:nvSpPr>
        <p:spPr>
          <a:xfrm>
            <a:off x="609600" y="1600201"/>
            <a:ext cx="10972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09600" y="3941763"/>
            <a:ext cx="10972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12">
            <a:extLst>
              <a:ext uri="{FF2B5EF4-FFF2-40B4-BE49-F238E27FC236}">
                <a16:creationId xmlns:a16="http://schemas.microsoft.com/office/drawing/2014/main" id="{58F18152-F1FB-406B-858D-AEFAB7BAA98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1C3A268D-3957-4AC1-9DDE-C2D93C342CB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4">
            <a:extLst>
              <a:ext uri="{FF2B5EF4-FFF2-40B4-BE49-F238E27FC236}">
                <a16:creationId xmlns:a16="http://schemas.microsoft.com/office/drawing/2014/main" id="{325916BA-6131-41E0-BCA9-0E5094071D7F}"/>
              </a:ext>
            </a:extLst>
          </p:cNvPr>
          <p:cNvSpPr>
            <a:spLocks noGrp="1" noChangeArrowheads="1"/>
          </p:cNvSpPr>
          <p:nvPr>
            <p:ph type="sldNum" sz="quarter" idx="12"/>
          </p:nvPr>
        </p:nvSpPr>
        <p:spPr>
          <a:ln/>
        </p:spPr>
        <p:txBody>
          <a:bodyPr/>
          <a:lstStyle>
            <a:lvl1pPr>
              <a:defRPr/>
            </a:lvl1pPr>
          </a:lstStyle>
          <a:p>
            <a:pPr>
              <a:defRPr/>
            </a:pPr>
            <a:fld id="{17A1825E-1279-4967-8B02-CA50A2298D30}" type="slidenum">
              <a:rPr lang="en-US" altLang="en-US"/>
              <a:pPr>
                <a:defRPr/>
              </a:pPr>
              <a:t>‹#›</a:t>
            </a:fld>
            <a:endParaRPr lang="en-US" altLang="en-US"/>
          </a:p>
        </p:txBody>
      </p:sp>
    </p:spTree>
    <p:extLst>
      <p:ext uri="{BB962C8B-B14F-4D97-AF65-F5344CB8AC3E}">
        <p14:creationId xmlns:p14="http://schemas.microsoft.com/office/powerpoint/2010/main" val="3370711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5285-E696-4C7A-9FBB-A949415E902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D73B6E9-397E-4158-879D-7C1EF71212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F620C7-9833-492B-9A9D-C91623D83203}"/>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B0D6471F-990A-40CD-821E-8582FCE838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9D94E0-7706-47E7-95A2-6003792D60C5}"/>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05709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C1A3-3783-4F04-ABFD-7BD9E8D514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C29FB10-3499-41AE-8B25-EC0D03BB80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6F3509-0CF6-40FB-8439-3103E8DEDCC4}"/>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6FFBA860-5D2C-4E1B-B8AF-3C6C11D05B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0B383B-42FB-47BD-919E-DE25A0139118}"/>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183989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93FD-C453-40B8-880D-8317143B39B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FA54852-98DD-4D8D-948A-A13C620E0F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41B78B9-CF55-4F62-B624-041E26B082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15DADF5-05A5-4C48-BC51-E3C1C358EB9F}"/>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6" name="Footer Placeholder 5">
            <a:extLst>
              <a:ext uri="{FF2B5EF4-FFF2-40B4-BE49-F238E27FC236}">
                <a16:creationId xmlns:a16="http://schemas.microsoft.com/office/drawing/2014/main" id="{64A3F22A-6FF4-4BEC-8A73-B5488456D56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80C338F-8FA2-458C-BC19-55FE5C904943}"/>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9965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992D-8590-499D-B170-AFAA05F1378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DC20BB-7499-4523-BFF8-544E39770B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2CD579-574E-439A-BBD4-2E1C75D6BD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F2CDDC2-2663-4851-96EB-945802AC3E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0FF415-0C2F-4670-AB43-92C60FD467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87FB05F-F126-4F95-A438-B590FE55E428}"/>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8" name="Footer Placeholder 7">
            <a:extLst>
              <a:ext uri="{FF2B5EF4-FFF2-40B4-BE49-F238E27FC236}">
                <a16:creationId xmlns:a16="http://schemas.microsoft.com/office/drawing/2014/main" id="{E2553C3F-585D-488D-81D7-70EE9EC81D7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1DD5D4A-8B15-4840-B28D-1CBB8032BEA7}"/>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251254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EB35-F64B-4744-AD9A-645A407F208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3E0E72A-5AA5-403F-9A70-4A65D23A861A}"/>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4" name="Footer Placeholder 3">
            <a:extLst>
              <a:ext uri="{FF2B5EF4-FFF2-40B4-BE49-F238E27FC236}">
                <a16:creationId xmlns:a16="http://schemas.microsoft.com/office/drawing/2014/main" id="{B6E9A4B1-E136-4B88-B863-DBF453430BA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DC6AFA5-CCC5-491F-95C2-C3FA07C9477D}"/>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11720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87CD4D-AE08-4B1D-8123-AAEDEC1939ED}"/>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3" name="Footer Placeholder 2">
            <a:extLst>
              <a:ext uri="{FF2B5EF4-FFF2-40B4-BE49-F238E27FC236}">
                <a16:creationId xmlns:a16="http://schemas.microsoft.com/office/drawing/2014/main" id="{406CEF3A-CADD-4FAC-89D0-34622234843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0F0809D-654A-4A97-9FA3-6649AF37BA4D}"/>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616187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DC7B-A13A-45BA-B271-65086FA04D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810C0E2-052A-4D3B-A80E-F8EB956CA5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51BA9077-8229-40E6-ACB6-5F9C3D309C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628A4-5313-4089-9093-0194A6D372C8}"/>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6" name="Footer Placeholder 5">
            <a:extLst>
              <a:ext uri="{FF2B5EF4-FFF2-40B4-BE49-F238E27FC236}">
                <a16:creationId xmlns:a16="http://schemas.microsoft.com/office/drawing/2014/main" id="{B3982786-66E5-4C78-8C2D-FC31C4B5BEC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8EF7BDF-EA2F-40FE-AEC4-DEDC582504BC}"/>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166722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D708-F31C-49F0-9047-EFDCCD8A3B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A7DE7B88-A983-454C-A3C1-49AB436044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7AA2C1B-CA53-4BBE-9CC9-CE9D94441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384DA-D12B-4E73-8580-DEC9935755FD}"/>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6" name="Footer Placeholder 5">
            <a:extLst>
              <a:ext uri="{FF2B5EF4-FFF2-40B4-BE49-F238E27FC236}">
                <a16:creationId xmlns:a16="http://schemas.microsoft.com/office/drawing/2014/main" id="{869BE8B6-EDC3-496B-9A7D-1C157CB07DC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C5DE8FE-B7BA-4BFB-B63E-BF93B3D528BC}"/>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1930859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DF2103-C054-4E78-85BD-996C353031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E4F8F1A-A07B-4C1C-917F-684A97F401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B64BB0F-F003-452E-8810-D9C70BF256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9D39814E-2390-4F16-94DB-809F687977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C212CF9-4E3B-49A6-9BCC-A1D2ADCDCE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5CBAF-ABA5-415E-B872-ECF4DDC770DF}" type="slidenum">
              <a:rPr lang="en-AU" smtClean="0"/>
              <a:t>‹#›</a:t>
            </a:fld>
            <a:endParaRPr lang="en-AU"/>
          </a:p>
        </p:txBody>
      </p:sp>
    </p:spTree>
    <p:extLst>
      <p:ext uri="{BB962C8B-B14F-4D97-AF65-F5344CB8AC3E}">
        <p14:creationId xmlns:p14="http://schemas.microsoft.com/office/powerpoint/2010/main" val="4084404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dosxx.colorado.edu/~bagenal/1010/graphics/hydrogen_emis_spect.jpg"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0.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en.wikipedia.org/wiki/Hydrogen_spectral_series" TargetMode="External"/></Relationships>
</file>

<file path=ppt/slides/_rels/slide2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7.xml"/><Relationship Id="rId1" Type="http://schemas.openxmlformats.org/officeDocument/2006/relationships/video" Target="https://www.youtube.com/embed/Bc0eOjWkxpU?feature=oembed"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8F7C338-24F1-4C79-99D9-E223D2B4123C}"/>
              </a:ext>
            </a:extLst>
          </p:cNvPr>
          <p:cNvSpPr>
            <a:spLocks noGrp="1" noChangeArrowheads="1"/>
          </p:cNvSpPr>
          <p:nvPr>
            <p:ph type="title" idx="4294967295"/>
          </p:nvPr>
        </p:nvSpPr>
        <p:spPr>
          <a:xfrm>
            <a:off x="948732" y="533400"/>
            <a:ext cx="7793038" cy="1143000"/>
          </a:xfrm>
        </p:spPr>
        <p:txBody>
          <a:bodyPr/>
          <a:lstStyle/>
          <a:p>
            <a:pPr eaLnBrk="1" hangingPunct="1"/>
            <a:r>
              <a:rPr lang="en-US" altLang="en-US" sz="3600" u="sng" dirty="0"/>
              <a:t>ATOMIC STRUCTURE</a:t>
            </a:r>
          </a:p>
        </p:txBody>
      </p:sp>
      <p:sp>
        <p:nvSpPr>
          <p:cNvPr id="5123" name="Rectangle 3">
            <a:extLst>
              <a:ext uri="{FF2B5EF4-FFF2-40B4-BE49-F238E27FC236}">
                <a16:creationId xmlns:a16="http://schemas.microsoft.com/office/drawing/2014/main" id="{0F5DFEC4-AE65-484E-983B-CBDA97AA39D4}"/>
              </a:ext>
            </a:extLst>
          </p:cNvPr>
          <p:cNvSpPr>
            <a:spLocks noGrp="1" noChangeArrowheads="1"/>
          </p:cNvSpPr>
          <p:nvPr>
            <p:ph type="body" idx="4294967295"/>
          </p:nvPr>
        </p:nvSpPr>
        <p:spPr>
          <a:xfrm>
            <a:off x="969370" y="1781908"/>
            <a:ext cx="10465654" cy="4724400"/>
          </a:xfrm>
        </p:spPr>
        <p:txBody>
          <a:bodyPr>
            <a:normAutofit/>
          </a:bodyPr>
          <a:lstStyle/>
          <a:p>
            <a:pPr eaLnBrk="1" hangingPunct="1">
              <a:lnSpc>
                <a:spcPct val="80000"/>
              </a:lnSpc>
            </a:pPr>
            <a:r>
              <a:rPr lang="en-US" altLang="en-US" dirty="0"/>
              <a:t>Democritus (460 – 370 BC)</a:t>
            </a:r>
          </a:p>
          <a:p>
            <a:pPr eaLnBrk="1" hangingPunct="1">
              <a:lnSpc>
                <a:spcPct val="80000"/>
              </a:lnSpc>
            </a:pPr>
            <a:r>
              <a:rPr lang="en-US" altLang="en-US" dirty="0"/>
              <a:t>Was the first person to come up with the idea of atom</a:t>
            </a:r>
          </a:p>
          <a:p>
            <a:pPr eaLnBrk="1" hangingPunct="1">
              <a:lnSpc>
                <a:spcPct val="80000"/>
              </a:lnSpc>
            </a:pPr>
            <a:r>
              <a:rPr lang="en-US" altLang="en-US" dirty="0">
                <a:cs typeface="Times New Roman" panose="02020603050405020304" pitchFamily="18" charset="0"/>
              </a:rPr>
              <a:t>Believed that all matter was composed of indivisible particles he called “ATOMS”</a:t>
            </a:r>
          </a:p>
          <a:p>
            <a:pPr eaLnBrk="1" hangingPunct="1">
              <a:lnSpc>
                <a:spcPct val="80000"/>
              </a:lnSpc>
            </a:pPr>
            <a:r>
              <a:rPr lang="en-US" altLang="en-US" dirty="0"/>
              <a:t>Which is derived from the Greek word “Atomos” – meaning indivisible</a:t>
            </a:r>
          </a:p>
          <a:p>
            <a:pPr eaLnBrk="1" hangingPunct="1">
              <a:lnSpc>
                <a:spcPct val="80000"/>
              </a:lnSpc>
            </a:pPr>
            <a:r>
              <a:rPr lang="en-US" altLang="en-US" dirty="0"/>
              <a:t>He also believed that different atoms:</a:t>
            </a:r>
          </a:p>
          <a:p>
            <a:pPr lvl="1" eaLnBrk="1" hangingPunct="1">
              <a:lnSpc>
                <a:spcPct val="80000"/>
              </a:lnSpc>
            </a:pPr>
            <a:r>
              <a:rPr lang="en-US" altLang="en-US" sz="2800" dirty="0"/>
              <a:t>Are different sizes</a:t>
            </a:r>
          </a:p>
          <a:p>
            <a:pPr lvl="1" eaLnBrk="1" hangingPunct="1">
              <a:lnSpc>
                <a:spcPct val="80000"/>
              </a:lnSpc>
            </a:pPr>
            <a:r>
              <a:rPr lang="en-US" altLang="en-US" sz="2800" dirty="0"/>
              <a:t>Have different properties</a:t>
            </a:r>
          </a:p>
          <a:p>
            <a:pPr eaLnBrk="1" hangingPunct="1">
              <a:lnSpc>
                <a:spcPct val="90000"/>
              </a:lnSpc>
            </a:pPr>
            <a:r>
              <a:rPr lang="en-US" altLang="en-US" dirty="0"/>
              <a:t>Other philosophers of that time did not agree with his theories.</a:t>
            </a:r>
          </a:p>
        </p:txBody>
      </p:sp>
      <p:sp>
        <p:nvSpPr>
          <p:cNvPr id="5124" name="Text Box 5">
            <a:extLst>
              <a:ext uri="{FF2B5EF4-FFF2-40B4-BE49-F238E27FC236}">
                <a16:creationId xmlns:a16="http://schemas.microsoft.com/office/drawing/2014/main" id="{6B53D887-D6D3-43A7-9E8A-7F480D45D875}"/>
              </a:ext>
            </a:extLst>
          </p:cNvPr>
          <p:cNvSpPr txBox="1">
            <a:spLocks noChangeArrowheads="1"/>
          </p:cNvSpPr>
          <p:nvPr/>
        </p:nvSpPr>
        <p:spPr bwMode="auto">
          <a:xfrm>
            <a:off x="2574925" y="39957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pic>
        <p:nvPicPr>
          <p:cNvPr id="5125" name="Picture 5" descr="democritus_7">
            <a:extLst>
              <a:ext uri="{FF2B5EF4-FFF2-40B4-BE49-F238E27FC236}">
                <a16:creationId xmlns:a16="http://schemas.microsoft.com/office/drawing/2014/main" id="{60396586-C6A0-4D2A-99F8-D88A2E476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6692" y="262932"/>
            <a:ext cx="178593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light_compare_H_He"/>
          <p:cNvPicPr>
            <a:picLocks noChangeAspect="1" noChangeArrowheads="1"/>
          </p:cNvPicPr>
          <p:nvPr/>
        </p:nvPicPr>
        <p:blipFill>
          <a:blip r:embed="rId2" cstate="print"/>
          <a:srcRect/>
          <a:stretch>
            <a:fillRect/>
          </a:stretch>
        </p:blipFill>
        <p:spPr bwMode="auto">
          <a:xfrm>
            <a:off x="6324600" y="3352800"/>
            <a:ext cx="4343400" cy="3257550"/>
          </a:xfrm>
          <a:prstGeom prst="rect">
            <a:avLst/>
          </a:prstGeom>
          <a:noFill/>
          <a:ln w="9525">
            <a:noFill/>
            <a:miter lim="800000"/>
            <a:headEnd/>
            <a:tailEnd/>
          </a:ln>
        </p:spPr>
      </p:pic>
      <p:sp>
        <p:nvSpPr>
          <p:cNvPr id="16389" name="Text Box 5"/>
          <p:cNvSpPr txBox="1">
            <a:spLocks noChangeArrowheads="1"/>
          </p:cNvSpPr>
          <p:nvPr/>
        </p:nvSpPr>
        <p:spPr bwMode="auto">
          <a:xfrm>
            <a:off x="2667000" y="1524000"/>
            <a:ext cx="6781800" cy="1569660"/>
          </a:xfrm>
          <a:prstGeom prst="rect">
            <a:avLst/>
          </a:prstGeom>
          <a:noFill/>
          <a:ln w="9525">
            <a:noFill/>
            <a:miter lim="800000"/>
            <a:headEnd/>
            <a:tailEnd/>
          </a:ln>
          <a:effectLst/>
        </p:spPr>
        <p:txBody>
          <a:bodyPr>
            <a:spAutoFit/>
          </a:bodyPr>
          <a:lstStyle/>
          <a:p>
            <a:pPr>
              <a:spcBef>
                <a:spcPct val="50000"/>
              </a:spcBef>
            </a:pPr>
            <a:r>
              <a:rPr lang="en-US" sz="2400" dirty="0"/>
              <a:t>According to Planck’s equation (E = hf), each of these bands (frequencies) corresponds to a certain photon energy, meaning that the energized Hydrogen released this energy in specific sized bursts.</a:t>
            </a:r>
          </a:p>
        </p:txBody>
      </p:sp>
      <p:sp>
        <p:nvSpPr>
          <p:cNvPr id="16390" name="Text Box 6"/>
          <p:cNvSpPr txBox="1">
            <a:spLocks noChangeArrowheads="1"/>
          </p:cNvSpPr>
          <p:nvPr/>
        </p:nvSpPr>
        <p:spPr bwMode="auto">
          <a:xfrm>
            <a:off x="2639616" y="4081463"/>
            <a:ext cx="3352800" cy="1938992"/>
          </a:xfrm>
          <a:prstGeom prst="rect">
            <a:avLst/>
          </a:prstGeom>
          <a:noFill/>
          <a:ln w="9525">
            <a:noFill/>
            <a:miter lim="800000"/>
            <a:headEnd/>
            <a:tailEnd/>
          </a:ln>
          <a:effectLst/>
        </p:spPr>
        <p:txBody>
          <a:bodyPr>
            <a:spAutoFit/>
          </a:bodyPr>
          <a:lstStyle/>
          <a:p>
            <a:pPr>
              <a:spcBef>
                <a:spcPct val="50000"/>
              </a:spcBef>
            </a:pPr>
            <a:r>
              <a:rPr lang="en-US" sz="2400" dirty="0"/>
              <a:t>Bohr formulated the famous “Energy Level Planetary Model” of the atom from his observations.</a:t>
            </a:r>
          </a:p>
        </p:txBody>
      </p:sp>
      <p:sp>
        <p:nvSpPr>
          <p:cNvPr id="7" name="Rectangle 8"/>
          <p:cNvSpPr>
            <a:spLocks noChangeArrowheads="1"/>
          </p:cNvSpPr>
          <p:nvPr/>
        </p:nvSpPr>
        <p:spPr bwMode="auto">
          <a:xfrm>
            <a:off x="5867400" y="5627712"/>
            <a:ext cx="4800600" cy="1041648"/>
          </a:xfrm>
          <a:prstGeom prst="rect">
            <a:avLst/>
          </a:prstGeom>
          <a:solidFill>
            <a:schemeClr val="bg1"/>
          </a:solidFill>
          <a:ln w="9525">
            <a:noFill/>
            <a:miter lim="800000"/>
            <a:headEnd/>
            <a:tailEnd/>
          </a:ln>
          <a:effectLst/>
        </p:spPr>
        <p:txBody>
          <a:bodyPr wrap="none" anchor="ctr"/>
          <a:lstStyle/>
          <a:p>
            <a:endParaRPr lang="en-AU" dirty="0"/>
          </a:p>
        </p:txBody>
      </p:sp>
      <p:sp>
        <p:nvSpPr>
          <p:cNvPr id="8" name="Title 1">
            <a:extLst>
              <a:ext uri="{FF2B5EF4-FFF2-40B4-BE49-F238E27FC236}">
                <a16:creationId xmlns:a16="http://schemas.microsoft.com/office/drawing/2014/main" id="{A3C83DE3-93BE-4A10-80EC-36689355736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ATOMIC SPECTRA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Text Box 5"/>
          <p:cNvSpPr txBox="1">
            <a:spLocks noChangeArrowheads="1"/>
          </p:cNvSpPr>
          <p:nvPr/>
        </p:nvSpPr>
        <p:spPr bwMode="auto">
          <a:xfrm>
            <a:off x="2711624" y="1464717"/>
            <a:ext cx="6781800" cy="1569660"/>
          </a:xfrm>
          <a:prstGeom prst="rect">
            <a:avLst/>
          </a:prstGeom>
          <a:noFill/>
          <a:ln w="9525">
            <a:noFill/>
            <a:miter lim="800000"/>
            <a:headEnd/>
            <a:tailEnd/>
          </a:ln>
          <a:effectLst/>
        </p:spPr>
        <p:txBody>
          <a:bodyPr>
            <a:spAutoFit/>
          </a:bodyPr>
          <a:lstStyle/>
          <a:p>
            <a:pPr>
              <a:spcBef>
                <a:spcPct val="50000"/>
              </a:spcBef>
            </a:pPr>
            <a:r>
              <a:rPr lang="en-US" sz="2400" dirty="0"/>
              <a:t>Bohr stated that electrons live in certain orbits, like the planets.  The closer orbits require less energy to maintain electrons within them than the further orbits.</a:t>
            </a:r>
          </a:p>
        </p:txBody>
      </p:sp>
      <p:pic>
        <p:nvPicPr>
          <p:cNvPr id="17417" name="Picture 9" descr="Planetary_Atom"/>
          <p:cNvPicPr>
            <a:picLocks noChangeAspect="1" noChangeArrowheads="1"/>
          </p:cNvPicPr>
          <p:nvPr/>
        </p:nvPicPr>
        <p:blipFill>
          <a:blip r:embed="rId2" cstate="print"/>
          <a:srcRect/>
          <a:stretch>
            <a:fillRect/>
          </a:stretch>
        </p:blipFill>
        <p:spPr bwMode="auto">
          <a:xfrm>
            <a:off x="7318376" y="2917601"/>
            <a:ext cx="3349625" cy="3417887"/>
          </a:xfrm>
          <a:prstGeom prst="rect">
            <a:avLst/>
          </a:prstGeom>
          <a:noFill/>
          <a:ln w="9525">
            <a:noFill/>
            <a:miter lim="800000"/>
            <a:headEnd/>
            <a:tailEnd/>
          </a:ln>
        </p:spPr>
      </p:pic>
      <p:sp>
        <p:nvSpPr>
          <p:cNvPr id="17418" name="Text Box 10"/>
          <p:cNvSpPr txBox="1">
            <a:spLocks noChangeArrowheads="1"/>
          </p:cNvSpPr>
          <p:nvPr/>
        </p:nvSpPr>
        <p:spPr bwMode="auto">
          <a:xfrm>
            <a:off x="2711624" y="3408933"/>
            <a:ext cx="3886200" cy="1938992"/>
          </a:xfrm>
          <a:prstGeom prst="rect">
            <a:avLst/>
          </a:prstGeom>
          <a:noFill/>
          <a:ln w="9525">
            <a:noFill/>
            <a:miter lim="800000"/>
            <a:headEnd/>
            <a:tailEnd/>
          </a:ln>
          <a:effectLst/>
        </p:spPr>
        <p:txBody>
          <a:bodyPr>
            <a:spAutoFit/>
          </a:bodyPr>
          <a:lstStyle/>
          <a:p>
            <a:pPr>
              <a:spcBef>
                <a:spcPct val="50000"/>
              </a:spcBef>
            </a:pPr>
            <a:r>
              <a:rPr lang="en-US" sz="2400" dirty="0"/>
              <a:t>An atom with electrons in its LOWEST energy state (as close to the nucleus as possible) is said to be in the </a:t>
            </a:r>
            <a:r>
              <a:rPr lang="en-US" sz="2400" i="1" dirty="0"/>
              <a:t>ground state</a:t>
            </a:r>
            <a:r>
              <a:rPr lang="en-US" sz="2400" dirty="0"/>
              <a:t>.</a:t>
            </a:r>
          </a:p>
        </p:txBody>
      </p:sp>
      <p:sp>
        <p:nvSpPr>
          <p:cNvPr id="6" name="Title 1">
            <a:extLst>
              <a:ext uri="{FF2B5EF4-FFF2-40B4-BE49-F238E27FC236}">
                <a16:creationId xmlns:a16="http://schemas.microsoft.com/office/drawing/2014/main" id="{5B34B4AA-0C52-453E-9AF6-C0A9C87FB53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ATOMIC SPECTRA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7" name="Picture 9" descr="Planetary_Atom"/>
          <p:cNvPicPr>
            <a:picLocks noChangeAspect="1" noChangeArrowheads="1"/>
          </p:cNvPicPr>
          <p:nvPr/>
        </p:nvPicPr>
        <p:blipFill>
          <a:blip r:embed="rId2" cstate="print"/>
          <a:srcRect/>
          <a:stretch>
            <a:fillRect/>
          </a:stretch>
        </p:blipFill>
        <p:spPr bwMode="auto">
          <a:xfrm>
            <a:off x="7318376" y="2917601"/>
            <a:ext cx="3349625" cy="3417887"/>
          </a:xfrm>
          <a:prstGeom prst="rect">
            <a:avLst/>
          </a:prstGeom>
          <a:noFill/>
          <a:ln w="9525">
            <a:noFill/>
            <a:miter lim="800000"/>
            <a:headEnd/>
            <a:tailEnd/>
          </a:ln>
        </p:spPr>
      </p:pic>
      <p:sp>
        <p:nvSpPr>
          <p:cNvPr id="17419" name="Text Box 11"/>
          <p:cNvSpPr txBox="1">
            <a:spLocks noChangeArrowheads="1"/>
          </p:cNvSpPr>
          <p:nvPr/>
        </p:nvSpPr>
        <p:spPr bwMode="auto">
          <a:xfrm>
            <a:off x="2705472" y="1196752"/>
            <a:ext cx="4038600" cy="4524315"/>
          </a:xfrm>
          <a:prstGeom prst="rect">
            <a:avLst/>
          </a:prstGeom>
          <a:noFill/>
          <a:ln w="9525">
            <a:noFill/>
            <a:miter lim="800000"/>
            <a:headEnd/>
            <a:tailEnd/>
          </a:ln>
          <a:effectLst/>
        </p:spPr>
        <p:txBody>
          <a:bodyPr>
            <a:spAutoFit/>
          </a:bodyPr>
          <a:lstStyle/>
          <a:p>
            <a:pPr>
              <a:spcBef>
                <a:spcPct val="50000"/>
              </a:spcBef>
            </a:pPr>
            <a:r>
              <a:rPr lang="en-US" sz="2400" dirty="0"/>
              <a:t>He thought that like rungs on a ladder, electrons could not exist </a:t>
            </a:r>
            <a:r>
              <a:rPr lang="en-US" sz="2400" i="1" dirty="0"/>
              <a:t>between </a:t>
            </a:r>
            <a:r>
              <a:rPr lang="en-US" sz="2400" dirty="0"/>
              <a:t>the levels - just </a:t>
            </a:r>
            <a:r>
              <a:rPr lang="en-US" sz="2400" i="1" dirty="0"/>
              <a:t>on </a:t>
            </a:r>
            <a:r>
              <a:rPr lang="en-US" sz="2400" dirty="0"/>
              <a:t>the levels.  Addition of a photon of energy can </a:t>
            </a:r>
            <a:r>
              <a:rPr lang="en-US" sz="2400" i="1" dirty="0"/>
              <a:t>only </a:t>
            </a:r>
            <a:r>
              <a:rPr lang="en-US" sz="2400" dirty="0"/>
              <a:t>move electrons from one energy level to another. This causes the electron to become </a:t>
            </a:r>
            <a:r>
              <a:rPr lang="en-US" sz="2400" i="1" dirty="0"/>
              <a:t>excited</a:t>
            </a:r>
            <a:r>
              <a:rPr lang="en-US" sz="2400" dirty="0"/>
              <a:t> (or, if it absorbs sufficient energy, to escape the atom entirely; we call this </a:t>
            </a:r>
            <a:r>
              <a:rPr lang="en-US" sz="2400" i="1" dirty="0"/>
              <a:t>ionization</a:t>
            </a:r>
            <a:r>
              <a:rPr lang="en-US" sz="2400" dirty="0"/>
              <a:t>).</a:t>
            </a:r>
          </a:p>
        </p:txBody>
      </p:sp>
      <p:sp>
        <p:nvSpPr>
          <p:cNvPr id="5" name="Title 1">
            <a:extLst>
              <a:ext uri="{FF2B5EF4-FFF2-40B4-BE49-F238E27FC236}">
                <a16:creationId xmlns:a16="http://schemas.microsoft.com/office/drawing/2014/main" id="{DA97FF87-26AE-4FD5-97AE-88170FEE949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ATOMIC SPECTRA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2438400" y="1140912"/>
            <a:ext cx="7467600" cy="1200329"/>
          </a:xfrm>
          <a:prstGeom prst="rect">
            <a:avLst/>
          </a:prstGeom>
          <a:noFill/>
          <a:ln w="9525">
            <a:noFill/>
            <a:miter lim="800000"/>
            <a:headEnd/>
            <a:tailEnd/>
          </a:ln>
          <a:effectLst/>
        </p:spPr>
        <p:txBody>
          <a:bodyPr>
            <a:spAutoFit/>
          </a:bodyPr>
          <a:lstStyle/>
          <a:p>
            <a:pPr>
              <a:spcBef>
                <a:spcPct val="50000"/>
              </a:spcBef>
            </a:pPr>
            <a:r>
              <a:rPr lang="en-US" sz="2400" dirty="0"/>
              <a:t>Addition of energy causes electrons to move to a level that is further away from the nucleus, increasing the potential energy.</a:t>
            </a:r>
          </a:p>
        </p:txBody>
      </p:sp>
      <p:pic>
        <p:nvPicPr>
          <p:cNvPr id="18441" name="Picture 9" descr="excited"/>
          <p:cNvPicPr>
            <a:picLocks noChangeAspect="1" noChangeArrowheads="1"/>
          </p:cNvPicPr>
          <p:nvPr/>
        </p:nvPicPr>
        <p:blipFill>
          <a:blip r:embed="rId2" cstate="print"/>
          <a:srcRect/>
          <a:stretch>
            <a:fillRect/>
          </a:stretch>
        </p:blipFill>
        <p:spPr bwMode="auto">
          <a:xfrm>
            <a:off x="7010401" y="4160839"/>
            <a:ext cx="3490913" cy="2517775"/>
          </a:xfrm>
          <a:prstGeom prst="rect">
            <a:avLst/>
          </a:prstGeom>
          <a:noFill/>
          <a:ln w="9525">
            <a:noFill/>
            <a:miter lim="800000"/>
            <a:headEnd/>
            <a:tailEnd/>
          </a:ln>
        </p:spPr>
      </p:pic>
      <p:sp>
        <p:nvSpPr>
          <p:cNvPr id="18442" name="Text Box 10"/>
          <p:cNvSpPr txBox="1">
            <a:spLocks noChangeArrowheads="1"/>
          </p:cNvSpPr>
          <p:nvPr/>
        </p:nvSpPr>
        <p:spPr bwMode="auto">
          <a:xfrm>
            <a:off x="2438400" y="2588712"/>
            <a:ext cx="7239000" cy="1200329"/>
          </a:xfrm>
          <a:prstGeom prst="rect">
            <a:avLst/>
          </a:prstGeom>
          <a:noFill/>
          <a:ln w="9525">
            <a:noFill/>
            <a:miter lim="800000"/>
            <a:headEnd/>
            <a:tailEnd/>
          </a:ln>
          <a:effectLst/>
        </p:spPr>
        <p:txBody>
          <a:bodyPr>
            <a:spAutoFit/>
          </a:bodyPr>
          <a:lstStyle/>
          <a:p>
            <a:pPr>
              <a:spcBef>
                <a:spcPct val="50000"/>
              </a:spcBef>
            </a:pPr>
            <a:r>
              <a:rPr lang="en-US" sz="2400" dirty="0"/>
              <a:t>Nature, being lazy wants to reduce the energy the atom has (it is more stable).  But for the electron to drop to a lower energy level it has to give up some energy.</a:t>
            </a:r>
          </a:p>
        </p:txBody>
      </p:sp>
      <p:sp>
        <p:nvSpPr>
          <p:cNvPr id="6" name="Title 1">
            <a:extLst>
              <a:ext uri="{FF2B5EF4-FFF2-40B4-BE49-F238E27FC236}">
                <a16:creationId xmlns:a16="http://schemas.microsoft.com/office/drawing/2014/main" id="{441B66CF-9528-4246-A32C-1EC78B9D942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ATOMIC SPECTRA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4"/>
          <p:cNvSpPr txBox="1">
            <a:spLocks noChangeArrowheads="1"/>
          </p:cNvSpPr>
          <p:nvPr/>
        </p:nvSpPr>
        <p:spPr bwMode="auto">
          <a:xfrm>
            <a:off x="2588840" y="1067252"/>
            <a:ext cx="7467600" cy="1569660"/>
          </a:xfrm>
          <a:prstGeom prst="rect">
            <a:avLst/>
          </a:prstGeom>
          <a:noFill/>
          <a:ln w="9525">
            <a:noFill/>
            <a:miter lim="800000"/>
            <a:headEnd/>
            <a:tailEnd/>
          </a:ln>
          <a:effectLst/>
        </p:spPr>
        <p:txBody>
          <a:bodyPr>
            <a:spAutoFit/>
          </a:bodyPr>
          <a:lstStyle/>
          <a:p>
            <a:pPr>
              <a:spcBef>
                <a:spcPct val="50000"/>
              </a:spcBef>
            </a:pPr>
            <a:r>
              <a:rPr lang="en-US" sz="2400" dirty="0"/>
              <a:t>A jump back toward the nucleus releases energy, that energy is emitted as light.  The frequency of that light is dependent on the amount of energy released.  These are the bands of light Bohr saw.</a:t>
            </a:r>
          </a:p>
        </p:txBody>
      </p:sp>
      <p:pic>
        <p:nvPicPr>
          <p:cNvPr id="19465" name="Picture 9" descr="hydrogen_emis_spect">
            <a:hlinkClick r:id="rId2"/>
          </p:cNvPr>
          <p:cNvPicPr>
            <a:picLocks noChangeAspect="1" noChangeArrowheads="1"/>
          </p:cNvPicPr>
          <p:nvPr/>
        </p:nvPicPr>
        <p:blipFill>
          <a:blip r:embed="rId3" cstate="print"/>
          <a:srcRect/>
          <a:stretch>
            <a:fillRect/>
          </a:stretch>
        </p:blipFill>
        <p:spPr bwMode="auto">
          <a:xfrm>
            <a:off x="1905000" y="4724400"/>
            <a:ext cx="8610600" cy="1951038"/>
          </a:xfrm>
          <a:prstGeom prst="rect">
            <a:avLst/>
          </a:prstGeom>
          <a:noFill/>
          <a:ln w="9525">
            <a:noFill/>
            <a:miter lim="800000"/>
            <a:headEnd/>
            <a:tailEnd/>
          </a:ln>
        </p:spPr>
      </p:pic>
      <p:sp>
        <p:nvSpPr>
          <p:cNvPr id="19467" name="Text Box 11"/>
          <p:cNvSpPr txBox="1">
            <a:spLocks noChangeArrowheads="1"/>
          </p:cNvSpPr>
          <p:nvPr/>
        </p:nvSpPr>
        <p:spPr bwMode="auto">
          <a:xfrm>
            <a:off x="8305800" y="2743201"/>
            <a:ext cx="2057400" cy="1323439"/>
          </a:xfrm>
          <a:prstGeom prst="rect">
            <a:avLst/>
          </a:prstGeom>
          <a:solidFill>
            <a:schemeClr val="hlink"/>
          </a:solidFill>
          <a:ln w="9525">
            <a:noFill/>
            <a:miter lim="800000"/>
            <a:headEnd/>
            <a:tailEnd/>
          </a:ln>
          <a:effectLst/>
        </p:spPr>
        <p:txBody>
          <a:bodyPr>
            <a:spAutoFit/>
          </a:bodyPr>
          <a:lstStyle/>
          <a:p>
            <a:pPr>
              <a:spcBef>
                <a:spcPct val="50000"/>
              </a:spcBef>
            </a:pPr>
            <a:endParaRPr lang="en-US" sz="3200" dirty="0"/>
          </a:p>
          <a:p>
            <a:pPr>
              <a:spcBef>
                <a:spcPct val="50000"/>
              </a:spcBef>
            </a:pPr>
            <a:r>
              <a:rPr lang="en-US" sz="3200" dirty="0"/>
              <a:t>E</a:t>
            </a:r>
            <a:r>
              <a:rPr lang="en-US" sz="3200" baseline="-25000" dirty="0"/>
              <a:t>photon</a:t>
            </a:r>
            <a:r>
              <a:rPr lang="en-US" sz="3200" dirty="0"/>
              <a:t> = hf</a:t>
            </a:r>
          </a:p>
        </p:txBody>
      </p:sp>
      <p:sp>
        <p:nvSpPr>
          <p:cNvPr id="19468" name="Text Box 12"/>
          <p:cNvSpPr txBox="1">
            <a:spLocks noChangeArrowheads="1"/>
          </p:cNvSpPr>
          <p:nvPr/>
        </p:nvSpPr>
        <p:spPr bwMode="auto">
          <a:xfrm>
            <a:off x="8534400" y="2743201"/>
            <a:ext cx="1524000" cy="701675"/>
          </a:xfrm>
          <a:prstGeom prst="rect">
            <a:avLst/>
          </a:prstGeom>
          <a:noFill/>
          <a:ln w="9525">
            <a:noFill/>
            <a:miter lim="800000"/>
            <a:headEnd/>
            <a:tailEnd/>
          </a:ln>
          <a:effectLst/>
        </p:spPr>
        <p:txBody>
          <a:bodyPr>
            <a:spAutoFit/>
          </a:bodyPr>
          <a:lstStyle/>
          <a:p>
            <a:pPr>
              <a:spcBef>
                <a:spcPct val="50000"/>
              </a:spcBef>
            </a:pPr>
            <a:r>
              <a:rPr lang="en-US" sz="4000" i="1" dirty="0"/>
              <a:t>c = </a:t>
            </a:r>
            <a:r>
              <a:rPr lang="en-US" sz="4000" i="1">
                <a:cs typeface="Arial" pitchFamily="34" charset="0"/>
              </a:rPr>
              <a:t>λf</a:t>
            </a:r>
            <a:endParaRPr lang="en-US" sz="4000" i="1" dirty="0"/>
          </a:p>
        </p:txBody>
      </p:sp>
      <p:sp>
        <p:nvSpPr>
          <p:cNvPr id="7" name="Title 1">
            <a:extLst>
              <a:ext uri="{FF2B5EF4-FFF2-40B4-BE49-F238E27FC236}">
                <a16:creationId xmlns:a16="http://schemas.microsoft.com/office/drawing/2014/main" id="{101E7D46-8E93-49D0-A500-11138BA76ED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ATOMIC SPECTRA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2281238" y="1052737"/>
            <a:ext cx="7700962" cy="1455737"/>
          </a:xfrm>
        </p:spPr>
        <p:txBody>
          <a:bodyPr>
            <a:normAutofit fontScale="92500"/>
          </a:bodyPr>
          <a:lstStyle/>
          <a:p>
            <a:pPr eaLnBrk="1" hangingPunct="1"/>
            <a:r>
              <a:rPr lang="en-US" dirty="0"/>
              <a:t>Dark </a:t>
            </a:r>
            <a:r>
              <a:rPr lang="en-US" u="sng" dirty="0"/>
              <a:t>Hydrogen</a:t>
            </a:r>
            <a:r>
              <a:rPr lang="en-US" dirty="0"/>
              <a:t> absorption lines appear against a continuous visual spectrum, the light in the spectrum absorbed by intervening Hydrogen atoms.</a:t>
            </a:r>
          </a:p>
        </p:txBody>
      </p:sp>
      <p:pic>
        <p:nvPicPr>
          <p:cNvPr id="53252" name="Picture 4" descr="absorption"/>
          <p:cNvPicPr>
            <a:picLocks noChangeAspect="1" noChangeArrowheads="1"/>
          </p:cNvPicPr>
          <p:nvPr/>
        </p:nvPicPr>
        <p:blipFill>
          <a:blip r:embed="rId2" cstate="print"/>
          <a:srcRect/>
          <a:stretch>
            <a:fillRect/>
          </a:stretch>
        </p:blipFill>
        <p:spPr bwMode="auto">
          <a:xfrm>
            <a:off x="1676400" y="2790800"/>
            <a:ext cx="8763000" cy="2438400"/>
          </a:xfrm>
          <a:prstGeom prst="rect">
            <a:avLst/>
          </a:prstGeom>
          <a:noFill/>
          <a:ln w="9525">
            <a:noFill/>
            <a:miter lim="800000"/>
            <a:headEnd/>
            <a:tailEnd/>
          </a:ln>
        </p:spPr>
      </p:pic>
      <p:sp>
        <p:nvSpPr>
          <p:cNvPr id="53253" name="Rectangle 5"/>
          <p:cNvSpPr>
            <a:spLocks noChangeArrowheads="1"/>
          </p:cNvSpPr>
          <p:nvPr/>
        </p:nvSpPr>
        <p:spPr bwMode="auto">
          <a:xfrm>
            <a:off x="3352800" y="5279355"/>
            <a:ext cx="6324600" cy="677108"/>
          </a:xfrm>
          <a:prstGeom prst="rect">
            <a:avLst/>
          </a:prstGeom>
          <a:noFill/>
          <a:ln w="9525">
            <a:noFill/>
            <a:miter lim="800000"/>
            <a:headEnd/>
            <a:tailEnd/>
          </a:ln>
          <a:effectLst/>
        </p:spPr>
        <p:txBody>
          <a:bodyPr>
            <a:spAutoFit/>
          </a:bodyPr>
          <a:lstStyle/>
          <a:p>
            <a:r>
              <a:rPr lang="en-US" sz="1400" dirty="0">
                <a:solidFill>
                  <a:schemeClr val="hlink"/>
                </a:solidFill>
                <a:latin typeface="Times New Roman" pitchFamily="18" charset="0"/>
              </a:rPr>
              <a:t>From "Astronomy! A Brief Edition," J. B. Kaler, Addison-Wesley, 1997. </a:t>
            </a:r>
          </a:p>
          <a:p>
            <a:pPr eaLnBrk="0" hangingPunct="0"/>
            <a:endParaRPr lang="en-US" sz="2400" dirty="0">
              <a:solidFill>
                <a:schemeClr val="hlink"/>
              </a:solidFill>
              <a:latin typeface="Times New Roman" pitchFamily="18" charset="0"/>
            </a:endParaRPr>
          </a:p>
        </p:txBody>
      </p:sp>
      <p:sp>
        <p:nvSpPr>
          <p:cNvPr id="6" name="Title 1">
            <a:extLst>
              <a:ext uri="{FF2B5EF4-FFF2-40B4-BE49-F238E27FC236}">
                <a16:creationId xmlns:a16="http://schemas.microsoft.com/office/drawing/2014/main" id="{F23A42C9-1739-4335-8F41-AB980673703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ATOMIC SPECTRA</a:t>
            </a:r>
          </a:p>
        </p:txBody>
      </p:sp>
    </p:spTree>
  </p:cSld>
  <p:clrMapOvr>
    <a:masterClrMapping/>
  </p:clrMapOvr>
  <p:transition advTm="9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AutoShape 3"/>
          <p:cNvSpPr>
            <a:spLocks noGrp="1" noChangeAspect="1" noChangeArrowheads="1"/>
          </p:cNvSpPr>
          <p:nvPr>
            <p:ph type="body" idx="1"/>
          </p:nvPr>
        </p:nvSpPr>
        <p:spPr>
          <a:xfrm>
            <a:off x="2209800" y="1981200"/>
            <a:ext cx="7772400" cy="609600"/>
          </a:xfrm>
        </p:spPr>
        <p:txBody>
          <a:bodyPr/>
          <a:lstStyle/>
          <a:p>
            <a:pPr eaLnBrk="1" hangingPunct="1">
              <a:buFontTx/>
              <a:buNone/>
            </a:pPr>
            <a:r>
              <a:rPr lang="en-AU" sz="2400" dirty="0"/>
              <a:t>Hydrogen emission spectrum (visible light only):</a:t>
            </a:r>
          </a:p>
        </p:txBody>
      </p:sp>
      <p:pic>
        <p:nvPicPr>
          <p:cNvPr id="56324" name="Picture 4"/>
          <p:cNvPicPr>
            <a:picLocks noChangeAspect="1" noChangeArrowheads="1"/>
          </p:cNvPicPr>
          <p:nvPr/>
        </p:nvPicPr>
        <p:blipFill>
          <a:blip r:embed="rId2" cstate="print"/>
          <a:srcRect/>
          <a:stretch>
            <a:fillRect/>
          </a:stretch>
        </p:blipFill>
        <p:spPr bwMode="auto">
          <a:xfrm>
            <a:off x="3733801" y="4419600"/>
            <a:ext cx="4676775" cy="514350"/>
          </a:xfrm>
          <a:prstGeom prst="rect">
            <a:avLst/>
          </a:prstGeom>
          <a:noFill/>
          <a:ln w="9525">
            <a:noFill/>
            <a:miter lim="800000"/>
            <a:headEnd/>
            <a:tailEnd/>
          </a:ln>
          <a:effectLst/>
        </p:spPr>
      </p:pic>
      <p:pic>
        <p:nvPicPr>
          <p:cNvPr id="56325" name="Picture 5"/>
          <p:cNvPicPr>
            <a:picLocks noChangeAspect="1" noChangeArrowheads="1"/>
          </p:cNvPicPr>
          <p:nvPr/>
        </p:nvPicPr>
        <p:blipFill>
          <a:blip r:embed="rId3" cstate="print"/>
          <a:srcRect/>
          <a:stretch>
            <a:fillRect/>
          </a:stretch>
        </p:blipFill>
        <p:spPr bwMode="auto">
          <a:xfrm>
            <a:off x="3733801" y="2743200"/>
            <a:ext cx="4733925" cy="514350"/>
          </a:xfrm>
          <a:prstGeom prst="rect">
            <a:avLst/>
          </a:prstGeom>
          <a:noFill/>
          <a:ln w="9525">
            <a:noFill/>
            <a:miter lim="800000"/>
            <a:headEnd/>
            <a:tailEnd/>
          </a:ln>
          <a:effectLst/>
        </p:spPr>
      </p:pic>
      <p:sp>
        <p:nvSpPr>
          <p:cNvPr id="56326" name="AutoShape 6"/>
          <p:cNvSpPr>
            <a:spLocks noChangeAspect="1" noChangeArrowheads="1"/>
          </p:cNvSpPr>
          <p:nvPr/>
        </p:nvSpPr>
        <p:spPr bwMode="auto">
          <a:xfrm>
            <a:off x="2209800" y="3505200"/>
            <a:ext cx="7772400" cy="609600"/>
          </a:xfrm>
          <a:prstGeom prst="rect">
            <a:avLst/>
          </a:prstGeom>
          <a:noFill/>
          <a:ln w="9525">
            <a:noFill/>
            <a:miter lim="800000"/>
            <a:headEnd/>
            <a:tailEnd/>
          </a:ln>
          <a:effectLst/>
        </p:spPr>
        <p:txBody>
          <a:bodyPr/>
          <a:lstStyle/>
          <a:p>
            <a:pPr marL="342900" indent="-342900">
              <a:spcBef>
                <a:spcPct val="20000"/>
              </a:spcBef>
            </a:pPr>
            <a:r>
              <a:rPr lang="en-AU" sz="2400" dirty="0"/>
              <a:t>Hydrogen absorption spectrum (visible light only):</a:t>
            </a:r>
          </a:p>
        </p:txBody>
      </p:sp>
      <p:sp>
        <p:nvSpPr>
          <p:cNvPr id="7" name="Title 1">
            <a:extLst>
              <a:ext uri="{FF2B5EF4-FFF2-40B4-BE49-F238E27FC236}">
                <a16:creationId xmlns:a16="http://schemas.microsoft.com/office/drawing/2014/main" id="{0E467A28-6E9F-4952-AF09-D60B0D02B53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ATOMIC SPECTRA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B95787C-B731-4752-8950-953041E41D71}"/>
              </a:ext>
            </a:extLst>
          </p:cNvPr>
          <p:cNvSpPr>
            <a:spLocks noGrp="1" noChangeArrowheads="1"/>
          </p:cNvSpPr>
          <p:nvPr>
            <p:ph type="title"/>
          </p:nvPr>
        </p:nvSpPr>
        <p:spPr/>
        <p:txBody>
          <a:bodyPr/>
          <a:lstStyle/>
          <a:p>
            <a:pPr eaLnBrk="1" hangingPunct="1"/>
            <a:r>
              <a:rPr lang="en-AU" altLang="en-US"/>
              <a:t>Absorption: photon E = 10.2eV</a:t>
            </a:r>
          </a:p>
        </p:txBody>
      </p:sp>
      <p:pic>
        <p:nvPicPr>
          <p:cNvPr id="41987" name="Picture 3">
            <a:extLst>
              <a:ext uri="{FF2B5EF4-FFF2-40B4-BE49-F238E27FC236}">
                <a16:creationId xmlns:a16="http://schemas.microsoft.com/office/drawing/2014/main" id="{6ED3C792-A72E-4547-95E8-7CCEEB825EB0}"/>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
        <p:nvSpPr>
          <p:cNvPr id="36869" name="AutoShape 5">
            <a:extLst>
              <a:ext uri="{FF2B5EF4-FFF2-40B4-BE49-F238E27FC236}">
                <a16:creationId xmlns:a16="http://schemas.microsoft.com/office/drawing/2014/main" id="{9602E3EE-3D12-4E2A-B503-3374CE43D45C}"/>
              </a:ext>
            </a:extLst>
          </p:cNvPr>
          <p:cNvSpPr>
            <a:spLocks noChangeArrowheads="1"/>
          </p:cNvSpPr>
          <p:nvPr/>
        </p:nvSpPr>
        <p:spPr bwMode="auto">
          <a:xfrm>
            <a:off x="6934200" y="4724400"/>
            <a:ext cx="304800" cy="2286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latin typeface="Arial" panose="020B0604020202020204" pitchFamily="34" charset="0"/>
            </a:endParaRPr>
          </a:p>
        </p:txBody>
      </p:sp>
      <p:grpSp>
        <p:nvGrpSpPr>
          <p:cNvPr id="36870" name="Group 6">
            <a:extLst>
              <a:ext uri="{FF2B5EF4-FFF2-40B4-BE49-F238E27FC236}">
                <a16:creationId xmlns:a16="http://schemas.microsoft.com/office/drawing/2014/main" id="{CA3119D1-4343-46EE-A44A-252691EF192B}"/>
              </a:ext>
            </a:extLst>
          </p:cNvPr>
          <p:cNvGrpSpPr>
            <a:grpSpLocks/>
          </p:cNvGrpSpPr>
          <p:nvPr/>
        </p:nvGrpSpPr>
        <p:grpSpPr bwMode="auto">
          <a:xfrm>
            <a:off x="2362200" y="1905000"/>
            <a:ext cx="1447800" cy="914400"/>
            <a:chOff x="912" y="1392"/>
            <a:chExt cx="1872" cy="1392"/>
          </a:xfrm>
        </p:grpSpPr>
        <p:cxnSp>
          <p:nvCxnSpPr>
            <p:cNvPr id="41990" name="AutoShape 7">
              <a:extLst>
                <a:ext uri="{FF2B5EF4-FFF2-40B4-BE49-F238E27FC236}">
                  <a16:creationId xmlns:a16="http://schemas.microsoft.com/office/drawing/2014/main" id="{FB176A5B-CA89-4066-93EB-126C1E891DCB}"/>
                </a:ext>
              </a:extLst>
            </p:cNvPr>
            <p:cNvCxnSpPr>
              <a:cxnSpLocks noChangeShapeType="1"/>
            </p:cNvCxnSpPr>
            <p:nvPr/>
          </p:nvCxnSpPr>
          <p:spPr bwMode="auto">
            <a:xfrm>
              <a:off x="1440" y="1584"/>
              <a:ext cx="48" cy="528"/>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1" name="AutoShape 8">
              <a:extLst>
                <a:ext uri="{FF2B5EF4-FFF2-40B4-BE49-F238E27FC236}">
                  <a16:creationId xmlns:a16="http://schemas.microsoft.com/office/drawing/2014/main" id="{956D2A75-CA89-4B07-A166-E96E22E15BE8}"/>
                </a:ext>
              </a:extLst>
            </p:cNvPr>
            <p:cNvCxnSpPr>
              <a:cxnSpLocks noChangeShapeType="1"/>
            </p:cNvCxnSpPr>
            <p:nvPr/>
          </p:nvCxnSpPr>
          <p:spPr bwMode="auto">
            <a:xfrm flipV="1">
              <a:off x="1488" y="1776"/>
              <a:ext cx="432" cy="336"/>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2" name="AutoShape 9">
              <a:extLst>
                <a:ext uri="{FF2B5EF4-FFF2-40B4-BE49-F238E27FC236}">
                  <a16:creationId xmlns:a16="http://schemas.microsoft.com/office/drawing/2014/main" id="{F47CDD8F-8041-4DD2-850D-5F6A84BF1D4E}"/>
                </a:ext>
              </a:extLst>
            </p:cNvPr>
            <p:cNvCxnSpPr>
              <a:cxnSpLocks noChangeShapeType="1"/>
            </p:cNvCxnSpPr>
            <p:nvPr/>
          </p:nvCxnSpPr>
          <p:spPr bwMode="auto">
            <a:xfrm flipH="1">
              <a:off x="1824" y="1776"/>
              <a:ext cx="96" cy="528"/>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3" name="AutoShape 10">
              <a:extLst>
                <a:ext uri="{FF2B5EF4-FFF2-40B4-BE49-F238E27FC236}">
                  <a16:creationId xmlns:a16="http://schemas.microsoft.com/office/drawing/2014/main" id="{5600DA69-E92A-4C30-9D05-C630B530A8EF}"/>
                </a:ext>
              </a:extLst>
            </p:cNvPr>
            <p:cNvCxnSpPr>
              <a:cxnSpLocks noChangeShapeType="1"/>
            </p:cNvCxnSpPr>
            <p:nvPr/>
          </p:nvCxnSpPr>
          <p:spPr bwMode="auto">
            <a:xfrm flipV="1">
              <a:off x="1824" y="2064"/>
              <a:ext cx="432" cy="240"/>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4" name="AutoShape 11">
              <a:extLst>
                <a:ext uri="{FF2B5EF4-FFF2-40B4-BE49-F238E27FC236}">
                  <a16:creationId xmlns:a16="http://schemas.microsoft.com/office/drawing/2014/main" id="{D21BF0ED-CF16-43D4-8095-39CB8452A352}"/>
                </a:ext>
              </a:extLst>
            </p:cNvPr>
            <p:cNvCxnSpPr>
              <a:cxnSpLocks noChangeShapeType="1"/>
            </p:cNvCxnSpPr>
            <p:nvPr/>
          </p:nvCxnSpPr>
          <p:spPr bwMode="auto">
            <a:xfrm flipH="1">
              <a:off x="2160" y="2064"/>
              <a:ext cx="96" cy="480"/>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5" name="AutoShape 12">
              <a:extLst>
                <a:ext uri="{FF2B5EF4-FFF2-40B4-BE49-F238E27FC236}">
                  <a16:creationId xmlns:a16="http://schemas.microsoft.com/office/drawing/2014/main" id="{C00F6D64-D890-4784-9CA9-DAF30E131875}"/>
                </a:ext>
              </a:extLst>
            </p:cNvPr>
            <p:cNvCxnSpPr>
              <a:cxnSpLocks noChangeShapeType="1"/>
            </p:cNvCxnSpPr>
            <p:nvPr/>
          </p:nvCxnSpPr>
          <p:spPr bwMode="auto">
            <a:xfrm flipV="1">
              <a:off x="2160" y="2352"/>
              <a:ext cx="288" cy="192"/>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6" name="AutoShape 13">
              <a:extLst>
                <a:ext uri="{FF2B5EF4-FFF2-40B4-BE49-F238E27FC236}">
                  <a16:creationId xmlns:a16="http://schemas.microsoft.com/office/drawing/2014/main" id="{28C44230-DE00-4250-9991-1566DFF853C7}"/>
                </a:ext>
              </a:extLst>
            </p:cNvPr>
            <p:cNvCxnSpPr>
              <a:cxnSpLocks noChangeShapeType="1"/>
            </p:cNvCxnSpPr>
            <p:nvPr/>
          </p:nvCxnSpPr>
          <p:spPr bwMode="auto">
            <a:xfrm>
              <a:off x="2448" y="2352"/>
              <a:ext cx="0" cy="240"/>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7" name="AutoShape 14">
              <a:extLst>
                <a:ext uri="{FF2B5EF4-FFF2-40B4-BE49-F238E27FC236}">
                  <a16:creationId xmlns:a16="http://schemas.microsoft.com/office/drawing/2014/main" id="{F374D087-6E2C-44A6-B986-D758C6EE412F}"/>
                </a:ext>
              </a:extLst>
            </p:cNvPr>
            <p:cNvCxnSpPr>
              <a:cxnSpLocks noChangeShapeType="1"/>
            </p:cNvCxnSpPr>
            <p:nvPr/>
          </p:nvCxnSpPr>
          <p:spPr bwMode="auto">
            <a:xfrm flipV="1">
              <a:off x="2448" y="2544"/>
              <a:ext cx="144" cy="48"/>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8" name="AutoShape 15">
              <a:extLst>
                <a:ext uri="{FF2B5EF4-FFF2-40B4-BE49-F238E27FC236}">
                  <a16:creationId xmlns:a16="http://schemas.microsoft.com/office/drawing/2014/main" id="{3D9B6791-6BC0-4D60-B39C-36AC779D6DB4}"/>
                </a:ext>
              </a:extLst>
            </p:cNvPr>
            <p:cNvCxnSpPr>
              <a:cxnSpLocks noChangeShapeType="1"/>
            </p:cNvCxnSpPr>
            <p:nvPr/>
          </p:nvCxnSpPr>
          <p:spPr bwMode="auto">
            <a:xfrm>
              <a:off x="2592" y="2544"/>
              <a:ext cx="0" cy="96"/>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9" name="AutoShape 16">
              <a:extLst>
                <a:ext uri="{FF2B5EF4-FFF2-40B4-BE49-F238E27FC236}">
                  <a16:creationId xmlns:a16="http://schemas.microsoft.com/office/drawing/2014/main" id="{5F84E2F5-72E8-41DB-AD35-1E982A8E9905}"/>
                </a:ext>
              </a:extLst>
            </p:cNvPr>
            <p:cNvCxnSpPr>
              <a:cxnSpLocks noChangeShapeType="1"/>
            </p:cNvCxnSpPr>
            <p:nvPr/>
          </p:nvCxnSpPr>
          <p:spPr bwMode="auto">
            <a:xfrm>
              <a:off x="2592" y="2640"/>
              <a:ext cx="192" cy="144"/>
            </a:xfrm>
            <a:prstGeom prst="straightConnector1">
              <a:avLst/>
            </a:prstGeom>
            <a:noFill/>
            <a:ln w="44450">
              <a:solidFill>
                <a:srgbClr val="FF66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00" name="AutoShape 17">
              <a:extLst>
                <a:ext uri="{FF2B5EF4-FFF2-40B4-BE49-F238E27FC236}">
                  <a16:creationId xmlns:a16="http://schemas.microsoft.com/office/drawing/2014/main" id="{2B1EFC3D-9519-4B43-B0FD-C651BF2D4AAD}"/>
                </a:ext>
              </a:extLst>
            </p:cNvPr>
            <p:cNvCxnSpPr>
              <a:cxnSpLocks noChangeShapeType="1"/>
            </p:cNvCxnSpPr>
            <p:nvPr/>
          </p:nvCxnSpPr>
          <p:spPr bwMode="auto">
            <a:xfrm flipH="1">
              <a:off x="1200" y="1584"/>
              <a:ext cx="240" cy="144"/>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01" name="AutoShape 18">
              <a:extLst>
                <a:ext uri="{FF2B5EF4-FFF2-40B4-BE49-F238E27FC236}">
                  <a16:creationId xmlns:a16="http://schemas.microsoft.com/office/drawing/2014/main" id="{EB9C12A8-CD50-446E-BEDD-A24A403C7D58}"/>
                </a:ext>
              </a:extLst>
            </p:cNvPr>
            <p:cNvCxnSpPr>
              <a:cxnSpLocks noChangeShapeType="1"/>
            </p:cNvCxnSpPr>
            <p:nvPr/>
          </p:nvCxnSpPr>
          <p:spPr bwMode="auto">
            <a:xfrm flipH="1" flipV="1">
              <a:off x="912" y="1392"/>
              <a:ext cx="288" cy="336"/>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3.33333E-6 -4.44444E-6 L 0.34584 0.28889 " pathEditMode="relative" rAng="0" ptsTypes="AA">
                                      <p:cBhvr>
                                        <p:cTn id="6" dur="500" fill="hold"/>
                                        <p:tgtEl>
                                          <p:spTgt spid="36870"/>
                                        </p:tgtEl>
                                        <p:attrNameLst>
                                          <p:attrName>ppt_x</p:attrName>
                                          <p:attrName>ppt_y</p:attrName>
                                        </p:attrNameLst>
                                      </p:cBhvr>
                                      <p:rCtr x="17292" y="14444"/>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xit" presetSubtype="0" fill="hold" nodeType="clickEffect">
                                  <p:stCondLst>
                                    <p:cond delay="0"/>
                                  </p:stCondLst>
                                  <p:childTnLst>
                                    <p:animEffect transition="out" filter="dissolve">
                                      <p:cBhvr>
                                        <p:cTn id="10" dur="500"/>
                                        <p:tgtEl>
                                          <p:spTgt spid="36870"/>
                                        </p:tgtEl>
                                      </p:cBhvr>
                                    </p:animEffect>
                                    <p:set>
                                      <p:cBhvr>
                                        <p:cTn id="11" dur="1" fill="hold">
                                          <p:stCondLst>
                                            <p:cond delay="499"/>
                                          </p:stCondLst>
                                        </p:cTn>
                                        <p:tgtEl>
                                          <p:spTgt spid="36870"/>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64" presetClass="path" presetSubtype="0" accel="50000" decel="50000" fill="hold" grpId="0" nodeType="clickEffect">
                                  <p:stCondLst>
                                    <p:cond delay="0"/>
                                  </p:stCondLst>
                                  <p:childTnLst>
                                    <p:animMotion origin="layout" path="M -3.33333E-6 1.15607E-7 L -3.33333E-6 -0.18312 " pathEditMode="relative" rAng="0" ptsTypes="AA">
                                      <p:cBhvr>
                                        <p:cTn id="15" dur="1000" fill="hold"/>
                                        <p:tgtEl>
                                          <p:spTgt spid="36869"/>
                                        </p:tgtEl>
                                        <p:attrNameLst>
                                          <p:attrName>ppt_x</p:attrName>
                                          <p:attrName>ppt_y</p:attrName>
                                        </p:attrNameLst>
                                      </p:cBhvr>
                                      <p:rCtr x="0" y="-91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9F52EA64-3503-4E90-8C0C-59867C09B56C}"/>
              </a:ext>
            </a:extLst>
          </p:cNvPr>
          <p:cNvSpPr>
            <a:spLocks noGrp="1" noChangeArrowheads="1"/>
          </p:cNvSpPr>
          <p:nvPr>
            <p:ph type="title"/>
          </p:nvPr>
        </p:nvSpPr>
        <p:spPr/>
        <p:txBody>
          <a:bodyPr/>
          <a:lstStyle/>
          <a:p>
            <a:pPr eaLnBrk="1" hangingPunct="1"/>
            <a:r>
              <a:rPr lang="en-AU" altLang="en-US"/>
              <a:t>Absorption: photon E = 12.1eV</a:t>
            </a:r>
          </a:p>
        </p:txBody>
      </p:sp>
      <p:pic>
        <p:nvPicPr>
          <p:cNvPr id="43011" name="Picture 3">
            <a:extLst>
              <a:ext uri="{FF2B5EF4-FFF2-40B4-BE49-F238E27FC236}">
                <a16:creationId xmlns:a16="http://schemas.microsoft.com/office/drawing/2014/main" id="{8A1295DC-A426-4EF9-85D3-A7BB373E616A}"/>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
        <p:nvSpPr>
          <p:cNvPr id="41988" name="AutoShape 4">
            <a:extLst>
              <a:ext uri="{FF2B5EF4-FFF2-40B4-BE49-F238E27FC236}">
                <a16:creationId xmlns:a16="http://schemas.microsoft.com/office/drawing/2014/main" id="{0E922D49-8DA7-45AE-A78B-FDE0D21C6812}"/>
              </a:ext>
            </a:extLst>
          </p:cNvPr>
          <p:cNvSpPr>
            <a:spLocks noChangeArrowheads="1"/>
          </p:cNvSpPr>
          <p:nvPr/>
        </p:nvSpPr>
        <p:spPr bwMode="auto">
          <a:xfrm>
            <a:off x="6934200" y="4724400"/>
            <a:ext cx="304800" cy="2286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latin typeface="Arial" panose="020B0604020202020204" pitchFamily="34" charset="0"/>
            </a:endParaRPr>
          </a:p>
        </p:txBody>
      </p:sp>
      <p:grpSp>
        <p:nvGrpSpPr>
          <p:cNvPr id="41989" name="Group 5">
            <a:extLst>
              <a:ext uri="{FF2B5EF4-FFF2-40B4-BE49-F238E27FC236}">
                <a16:creationId xmlns:a16="http://schemas.microsoft.com/office/drawing/2014/main" id="{26516BEA-3139-408A-82B8-24780A4A1798}"/>
              </a:ext>
            </a:extLst>
          </p:cNvPr>
          <p:cNvGrpSpPr>
            <a:grpSpLocks/>
          </p:cNvGrpSpPr>
          <p:nvPr/>
        </p:nvGrpSpPr>
        <p:grpSpPr bwMode="auto">
          <a:xfrm>
            <a:off x="2362200" y="1905000"/>
            <a:ext cx="1447800" cy="914400"/>
            <a:chOff x="912" y="1392"/>
            <a:chExt cx="1872" cy="1392"/>
          </a:xfrm>
        </p:grpSpPr>
        <p:cxnSp>
          <p:nvCxnSpPr>
            <p:cNvPr id="43014" name="AutoShape 6">
              <a:extLst>
                <a:ext uri="{FF2B5EF4-FFF2-40B4-BE49-F238E27FC236}">
                  <a16:creationId xmlns:a16="http://schemas.microsoft.com/office/drawing/2014/main" id="{286EFAFC-B46C-4F5F-9C36-1D5AB3E44203}"/>
                </a:ext>
              </a:extLst>
            </p:cNvPr>
            <p:cNvCxnSpPr>
              <a:cxnSpLocks noChangeShapeType="1"/>
            </p:cNvCxnSpPr>
            <p:nvPr/>
          </p:nvCxnSpPr>
          <p:spPr bwMode="auto">
            <a:xfrm>
              <a:off x="1440" y="1584"/>
              <a:ext cx="48" cy="528"/>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15" name="AutoShape 7">
              <a:extLst>
                <a:ext uri="{FF2B5EF4-FFF2-40B4-BE49-F238E27FC236}">
                  <a16:creationId xmlns:a16="http://schemas.microsoft.com/office/drawing/2014/main" id="{C67A3C6D-3D0D-453F-B0BA-6C24BCB7FA29}"/>
                </a:ext>
              </a:extLst>
            </p:cNvPr>
            <p:cNvCxnSpPr>
              <a:cxnSpLocks noChangeShapeType="1"/>
            </p:cNvCxnSpPr>
            <p:nvPr/>
          </p:nvCxnSpPr>
          <p:spPr bwMode="auto">
            <a:xfrm flipV="1">
              <a:off x="1488" y="1776"/>
              <a:ext cx="432" cy="336"/>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16" name="AutoShape 8">
              <a:extLst>
                <a:ext uri="{FF2B5EF4-FFF2-40B4-BE49-F238E27FC236}">
                  <a16:creationId xmlns:a16="http://schemas.microsoft.com/office/drawing/2014/main" id="{F30A1E30-0963-49F7-B6D0-4CA6748926A2}"/>
                </a:ext>
              </a:extLst>
            </p:cNvPr>
            <p:cNvCxnSpPr>
              <a:cxnSpLocks noChangeShapeType="1"/>
            </p:cNvCxnSpPr>
            <p:nvPr/>
          </p:nvCxnSpPr>
          <p:spPr bwMode="auto">
            <a:xfrm flipH="1">
              <a:off x="1824" y="1776"/>
              <a:ext cx="96" cy="528"/>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17" name="AutoShape 9">
              <a:extLst>
                <a:ext uri="{FF2B5EF4-FFF2-40B4-BE49-F238E27FC236}">
                  <a16:creationId xmlns:a16="http://schemas.microsoft.com/office/drawing/2014/main" id="{849C8875-1617-44C5-B1D0-64E1F09F85A6}"/>
                </a:ext>
              </a:extLst>
            </p:cNvPr>
            <p:cNvCxnSpPr>
              <a:cxnSpLocks noChangeShapeType="1"/>
            </p:cNvCxnSpPr>
            <p:nvPr/>
          </p:nvCxnSpPr>
          <p:spPr bwMode="auto">
            <a:xfrm flipV="1">
              <a:off x="1824" y="2064"/>
              <a:ext cx="432" cy="240"/>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18" name="AutoShape 10">
              <a:extLst>
                <a:ext uri="{FF2B5EF4-FFF2-40B4-BE49-F238E27FC236}">
                  <a16:creationId xmlns:a16="http://schemas.microsoft.com/office/drawing/2014/main" id="{2C60CDFE-6118-42AA-B550-3CE5904FE319}"/>
                </a:ext>
              </a:extLst>
            </p:cNvPr>
            <p:cNvCxnSpPr>
              <a:cxnSpLocks noChangeShapeType="1"/>
            </p:cNvCxnSpPr>
            <p:nvPr/>
          </p:nvCxnSpPr>
          <p:spPr bwMode="auto">
            <a:xfrm flipH="1">
              <a:off x="2160" y="2064"/>
              <a:ext cx="96" cy="480"/>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19" name="AutoShape 11">
              <a:extLst>
                <a:ext uri="{FF2B5EF4-FFF2-40B4-BE49-F238E27FC236}">
                  <a16:creationId xmlns:a16="http://schemas.microsoft.com/office/drawing/2014/main" id="{80F01664-D4F7-41A3-8675-73EFF5734FA8}"/>
                </a:ext>
              </a:extLst>
            </p:cNvPr>
            <p:cNvCxnSpPr>
              <a:cxnSpLocks noChangeShapeType="1"/>
            </p:cNvCxnSpPr>
            <p:nvPr/>
          </p:nvCxnSpPr>
          <p:spPr bwMode="auto">
            <a:xfrm flipV="1">
              <a:off x="2160" y="2352"/>
              <a:ext cx="288" cy="192"/>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20" name="AutoShape 12">
              <a:extLst>
                <a:ext uri="{FF2B5EF4-FFF2-40B4-BE49-F238E27FC236}">
                  <a16:creationId xmlns:a16="http://schemas.microsoft.com/office/drawing/2014/main" id="{829681D9-0006-4EE8-A59F-37AED534AC2A}"/>
                </a:ext>
              </a:extLst>
            </p:cNvPr>
            <p:cNvCxnSpPr>
              <a:cxnSpLocks noChangeShapeType="1"/>
            </p:cNvCxnSpPr>
            <p:nvPr/>
          </p:nvCxnSpPr>
          <p:spPr bwMode="auto">
            <a:xfrm>
              <a:off x="2448" y="2352"/>
              <a:ext cx="0" cy="240"/>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21" name="AutoShape 13">
              <a:extLst>
                <a:ext uri="{FF2B5EF4-FFF2-40B4-BE49-F238E27FC236}">
                  <a16:creationId xmlns:a16="http://schemas.microsoft.com/office/drawing/2014/main" id="{293878F9-5790-41F8-A19B-36C354E8D33A}"/>
                </a:ext>
              </a:extLst>
            </p:cNvPr>
            <p:cNvCxnSpPr>
              <a:cxnSpLocks noChangeShapeType="1"/>
            </p:cNvCxnSpPr>
            <p:nvPr/>
          </p:nvCxnSpPr>
          <p:spPr bwMode="auto">
            <a:xfrm flipV="1">
              <a:off x="2448" y="2544"/>
              <a:ext cx="144" cy="48"/>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22" name="AutoShape 14">
              <a:extLst>
                <a:ext uri="{FF2B5EF4-FFF2-40B4-BE49-F238E27FC236}">
                  <a16:creationId xmlns:a16="http://schemas.microsoft.com/office/drawing/2014/main" id="{038F511E-78B0-483B-BF0E-95CF26285988}"/>
                </a:ext>
              </a:extLst>
            </p:cNvPr>
            <p:cNvCxnSpPr>
              <a:cxnSpLocks noChangeShapeType="1"/>
            </p:cNvCxnSpPr>
            <p:nvPr/>
          </p:nvCxnSpPr>
          <p:spPr bwMode="auto">
            <a:xfrm>
              <a:off x="2592" y="2544"/>
              <a:ext cx="0" cy="96"/>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23" name="AutoShape 15">
              <a:extLst>
                <a:ext uri="{FF2B5EF4-FFF2-40B4-BE49-F238E27FC236}">
                  <a16:creationId xmlns:a16="http://schemas.microsoft.com/office/drawing/2014/main" id="{3AE48206-C6E6-4784-B168-7C79C24D6C3F}"/>
                </a:ext>
              </a:extLst>
            </p:cNvPr>
            <p:cNvCxnSpPr>
              <a:cxnSpLocks noChangeShapeType="1"/>
            </p:cNvCxnSpPr>
            <p:nvPr/>
          </p:nvCxnSpPr>
          <p:spPr bwMode="auto">
            <a:xfrm>
              <a:off x="2592" y="2640"/>
              <a:ext cx="192" cy="144"/>
            </a:xfrm>
            <a:prstGeom prst="straightConnector1">
              <a:avLst/>
            </a:prstGeom>
            <a:noFill/>
            <a:ln w="44450">
              <a:solidFill>
                <a:srgbClr val="33CCCC"/>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24" name="AutoShape 16">
              <a:extLst>
                <a:ext uri="{FF2B5EF4-FFF2-40B4-BE49-F238E27FC236}">
                  <a16:creationId xmlns:a16="http://schemas.microsoft.com/office/drawing/2014/main" id="{287D30EB-3BC4-4E62-A2C5-DBD955565DBD}"/>
                </a:ext>
              </a:extLst>
            </p:cNvPr>
            <p:cNvCxnSpPr>
              <a:cxnSpLocks noChangeShapeType="1"/>
            </p:cNvCxnSpPr>
            <p:nvPr/>
          </p:nvCxnSpPr>
          <p:spPr bwMode="auto">
            <a:xfrm flipH="1">
              <a:off x="1200" y="1584"/>
              <a:ext cx="240" cy="144"/>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25" name="AutoShape 17">
              <a:extLst>
                <a:ext uri="{FF2B5EF4-FFF2-40B4-BE49-F238E27FC236}">
                  <a16:creationId xmlns:a16="http://schemas.microsoft.com/office/drawing/2014/main" id="{3D47E27F-4E30-4032-961A-1C9C72330538}"/>
                </a:ext>
              </a:extLst>
            </p:cNvPr>
            <p:cNvCxnSpPr>
              <a:cxnSpLocks noChangeShapeType="1"/>
            </p:cNvCxnSpPr>
            <p:nvPr/>
          </p:nvCxnSpPr>
          <p:spPr bwMode="auto">
            <a:xfrm flipH="1" flipV="1">
              <a:off x="912" y="1392"/>
              <a:ext cx="288" cy="336"/>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3.33333E-6 -4.44444E-6 L 0.34584 0.28889 " pathEditMode="relative" rAng="0" ptsTypes="AA">
                                      <p:cBhvr>
                                        <p:cTn id="6" dur="500" fill="hold"/>
                                        <p:tgtEl>
                                          <p:spTgt spid="41989"/>
                                        </p:tgtEl>
                                        <p:attrNameLst>
                                          <p:attrName>ppt_x</p:attrName>
                                          <p:attrName>ppt_y</p:attrName>
                                        </p:attrNameLst>
                                      </p:cBhvr>
                                      <p:rCtr x="17292" y="14444"/>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xit" presetSubtype="0" fill="hold" nodeType="clickEffect">
                                  <p:stCondLst>
                                    <p:cond delay="0"/>
                                  </p:stCondLst>
                                  <p:childTnLst>
                                    <p:animEffect transition="out" filter="dissolve">
                                      <p:cBhvr>
                                        <p:cTn id="10" dur="500"/>
                                        <p:tgtEl>
                                          <p:spTgt spid="41989"/>
                                        </p:tgtEl>
                                      </p:cBhvr>
                                    </p:animEffect>
                                    <p:set>
                                      <p:cBhvr>
                                        <p:cTn id="11" dur="1" fill="hold">
                                          <p:stCondLst>
                                            <p:cond delay="499"/>
                                          </p:stCondLst>
                                        </p:cTn>
                                        <p:tgtEl>
                                          <p:spTgt spid="4198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64" presetClass="path" presetSubtype="0" accel="50000" decel="50000" fill="hold" grpId="0" nodeType="clickEffect">
                                  <p:stCondLst>
                                    <p:cond delay="0"/>
                                  </p:stCondLst>
                                  <p:childTnLst>
                                    <p:animMotion origin="layout" path="M -3.33333E-6 -1.11111E-6 L -3.33333E-6 -0.24444 " pathEditMode="relative" rAng="0" ptsTypes="AA">
                                      <p:cBhvr>
                                        <p:cTn id="15" dur="1000" fill="hold"/>
                                        <p:tgtEl>
                                          <p:spTgt spid="41988"/>
                                        </p:tgtEl>
                                        <p:attrNameLst>
                                          <p:attrName>ppt_x</p:attrName>
                                          <p:attrName>ppt_y</p:attrName>
                                        </p:attrNameLst>
                                      </p:cBhvr>
                                      <p:rCtr x="0" y="-1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BBFB52F-AF78-4DCB-AC4C-EF600EC34B64}"/>
              </a:ext>
            </a:extLst>
          </p:cNvPr>
          <p:cNvSpPr>
            <a:spLocks noGrp="1" noChangeArrowheads="1"/>
          </p:cNvSpPr>
          <p:nvPr>
            <p:ph type="title"/>
          </p:nvPr>
        </p:nvSpPr>
        <p:spPr/>
        <p:txBody>
          <a:bodyPr/>
          <a:lstStyle/>
          <a:p>
            <a:pPr eaLnBrk="1" hangingPunct="1"/>
            <a:r>
              <a:rPr lang="en-AU" altLang="en-US"/>
              <a:t>Emission: photon E = 10.2 eV</a:t>
            </a:r>
          </a:p>
        </p:txBody>
      </p:sp>
      <p:pic>
        <p:nvPicPr>
          <p:cNvPr id="44035" name="Picture 3">
            <a:extLst>
              <a:ext uri="{FF2B5EF4-FFF2-40B4-BE49-F238E27FC236}">
                <a16:creationId xmlns:a16="http://schemas.microsoft.com/office/drawing/2014/main" id="{BB4E6CE2-5031-4A59-9FF3-5739DF1C3B53}"/>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
        <p:nvSpPr>
          <p:cNvPr id="43012" name="AutoShape 4">
            <a:extLst>
              <a:ext uri="{FF2B5EF4-FFF2-40B4-BE49-F238E27FC236}">
                <a16:creationId xmlns:a16="http://schemas.microsoft.com/office/drawing/2014/main" id="{BB920BCB-AB97-4FAD-9EF3-68C0779460F3}"/>
              </a:ext>
            </a:extLst>
          </p:cNvPr>
          <p:cNvSpPr>
            <a:spLocks noChangeArrowheads="1"/>
          </p:cNvSpPr>
          <p:nvPr/>
        </p:nvSpPr>
        <p:spPr bwMode="auto">
          <a:xfrm>
            <a:off x="6781800" y="3429000"/>
            <a:ext cx="304800" cy="2286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latin typeface="Arial" panose="020B0604020202020204" pitchFamily="34" charset="0"/>
            </a:endParaRPr>
          </a:p>
        </p:txBody>
      </p:sp>
      <p:grpSp>
        <p:nvGrpSpPr>
          <p:cNvPr id="43013" name="Group 5">
            <a:extLst>
              <a:ext uri="{FF2B5EF4-FFF2-40B4-BE49-F238E27FC236}">
                <a16:creationId xmlns:a16="http://schemas.microsoft.com/office/drawing/2014/main" id="{006BF23A-85BC-4DAC-A550-F468EA017EDF}"/>
              </a:ext>
            </a:extLst>
          </p:cNvPr>
          <p:cNvGrpSpPr>
            <a:grpSpLocks/>
          </p:cNvGrpSpPr>
          <p:nvPr/>
        </p:nvGrpSpPr>
        <p:grpSpPr bwMode="auto">
          <a:xfrm rot="10800000">
            <a:off x="5334000" y="3352800"/>
            <a:ext cx="1447800" cy="914400"/>
            <a:chOff x="912" y="1392"/>
            <a:chExt cx="1872" cy="1392"/>
          </a:xfrm>
        </p:grpSpPr>
        <p:cxnSp>
          <p:nvCxnSpPr>
            <p:cNvPr id="44038" name="AutoShape 6">
              <a:extLst>
                <a:ext uri="{FF2B5EF4-FFF2-40B4-BE49-F238E27FC236}">
                  <a16:creationId xmlns:a16="http://schemas.microsoft.com/office/drawing/2014/main" id="{B7B1A176-F07F-405A-B078-9AFD26A0F38E}"/>
                </a:ext>
              </a:extLst>
            </p:cNvPr>
            <p:cNvCxnSpPr>
              <a:cxnSpLocks noChangeShapeType="1"/>
            </p:cNvCxnSpPr>
            <p:nvPr/>
          </p:nvCxnSpPr>
          <p:spPr bwMode="auto">
            <a:xfrm>
              <a:off x="1440" y="1584"/>
              <a:ext cx="48" cy="528"/>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39" name="AutoShape 7">
              <a:extLst>
                <a:ext uri="{FF2B5EF4-FFF2-40B4-BE49-F238E27FC236}">
                  <a16:creationId xmlns:a16="http://schemas.microsoft.com/office/drawing/2014/main" id="{A88FA732-310E-4632-98CB-7559EAAA6296}"/>
                </a:ext>
              </a:extLst>
            </p:cNvPr>
            <p:cNvCxnSpPr>
              <a:cxnSpLocks noChangeShapeType="1"/>
            </p:cNvCxnSpPr>
            <p:nvPr/>
          </p:nvCxnSpPr>
          <p:spPr bwMode="auto">
            <a:xfrm flipV="1">
              <a:off x="1488" y="1776"/>
              <a:ext cx="432" cy="336"/>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0" name="AutoShape 8">
              <a:extLst>
                <a:ext uri="{FF2B5EF4-FFF2-40B4-BE49-F238E27FC236}">
                  <a16:creationId xmlns:a16="http://schemas.microsoft.com/office/drawing/2014/main" id="{5013ED67-2EED-4C9D-BBB9-02FEA8A60A22}"/>
                </a:ext>
              </a:extLst>
            </p:cNvPr>
            <p:cNvCxnSpPr>
              <a:cxnSpLocks noChangeShapeType="1"/>
            </p:cNvCxnSpPr>
            <p:nvPr/>
          </p:nvCxnSpPr>
          <p:spPr bwMode="auto">
            <a:xfrm flipH="1">
              <a:off x="1824" y="1776"/>
              <a:ext cx="96" cy="528"/>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1" name="AutoShape 9">
              <a:extLst>
                <a:ext uri="{FF2B5EF4-FFF2-40B4-BE49-F238E27FC236}">
                  <a16:creationId xmlns:a16="http://schemas.microsoft.com/office/drawing/2014/main" id="{A82E3C0E-CA38-4BD3-B34B-9DF0D1D050FE}"/>
                </a:ext>
              </a:extLst>
            </p:cNvPr>
            <p:cNvCxnSpPr>
              <a:cxnSpLocks noChangeShapeType="1"/>
            </p:cNvCxnSpPr>
            <p:nvPr/>
          </p:nvCxnSpPr>
          <p:spPr bwMode="auto">
            <a:xfrm flipV="1">
              <a:off x="1824" y="2064"/>
              <a:ext cx="432" cy="240"/>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2" name="AutoShape 10">
              <a:extLst>
                <a:ext uri="{FF2B5EF4-FFF2-40B4-BE49-F238E27FC236}">
                  <a16:creationId xmlns:a16="http://schemas.microsoft.com/office/drawing/2014/main" id="{31577F55-4781-40A4-B6B8-889A2BD9250C}"/>
                </a:ext>
              </a:extLst>
            </p:cNvPr>
            <p:cNvCxnSpPr>
              <a:cxnSpLocks noChangeShapeType="1"/>
            </p:cNvCxnSpPr>
            <p:nvPr/>
          </p:nvCxnSpPr>
          <p:spPr bwMode="auto">
            <a:xfrm flipH="1">
              <a:off x="2160" y="2064"/>
              <a:ext cx="96" cy="480"/>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3" name="AutoShape 11">
              <a:extLst>
                <a:ext uri="{FF2B5EF4-FFF2-40B4-BE49-F238E27FC236}">
                  <a16:creationId xmlns:a16="http://schemas.microsoft.com/office/drawing/2014/main" id="{5474B1DC-C5E9-4546-A4F6-3FC03CE6BD78}"/>
                </a:ext>
              </a:extLst>
            </p:cNvPr>
            <p:cNvCxnSpPr>
              <a:cxnSpLocks noChangeShapeType="1"/>
            </p:cNvCxnSpPr>
            <p:nvPr/>
          </p:nvCxnSpPr>
          <p:spPr bwMode="auto">
            <a:xfrm flipV="1">
              <a:off x="2160" y="2352"/>
              <a:ext cx="288" cy="192"/>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4" name="AutoShape 12">
              <a:extLst>
                <a:ext uri="{FF2B5EF4-FFF2-40B4-BE49-F238E27FC236}">
                  <a16:creationId xmlns:a16="http://schemas.microsoft.com/office/drawing/2014/main" id="{003AE396-BC38-42C0-AB53-81FBA1FA3185}"/>
                </a:ext>
              </a:extLst>
            </p:cNvPr>
            <p:cNvCxnSpPr>
              <a:cxnSpLocks noChangeShapeType="1"/>
            </p:cNvCxnSpPr>
            <p:nvPr/>
          </p:nvCxnSpPr>
          <p:spPr bwMode="auto">
            <a:xfrm>
              <a:off x="2448" y="2352"/>
              <a:ext cx="0" cy="240"/>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5" name="AutoShape 13">
              <a:extLst>
                <a:ext uri="{FF2B5EF4-FFF2-40B4-BE49-F238E27FC236}">
                  <a16:creationId xmlns:a16="http://schemas.microsoft.com/office/drawing/2014/main" id="{849C0F69-3AEE-4720-BE1F-A024FAD49E7C}"/>
                </a:ext>
              </a:extLst>
            </p:cNvPr>
            <p:cNvCxnSpPr>
              <a:cxnSpLocks noChangeShapeType="1"/>
            </p:cNvCxnSpPr>
            <p:nvPr/>
          </p:nvCxnSpPr>
          <p:spPr bwMode="auto">
            <a:xfrm flipV="1">
              <a:off x="2448" y="2544"/>
              <a:ext cx="144" cy="48"/>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6" name="AutoShape 14">
              <a:extLst>
                <a:ext uri="{FF2B5EF4-FFF2-40B4-BE49-F238E27FC236}">
                  <a16:creationId xmlns:a16="http://schemas.microsoft.com/office/drawing/2014/main" id="{635FBAAA-7101-42EB-91AC-253F00019085}"/>
                </a:ext>
              </a:extLst>
            </p:cNvPr>
            <p:cNvCxnSpPr>
              <a:cxnSpLocks noChangeShapeType="1"/>
            </p:cNvCxnSpPr>
            <p:nvPr/>
          </p:nvCxnSpPr>
          <p:spPr bwMode="auto">
            <a:xfrm>
              <a:off x="2592" y="2544"/>
              <a:ext cx="0" cy="96"/>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7" name="AutoShape 15">
              <a:extLst>
                <a:ext uri="{FF2B5EF4-FFF2-40B4-BE49-F238E27FC236}">
                  <a16:creationId xmlns:a16="http://schemas.microsoft.com/office/drawing/2014/main" id="{54E9E40F-590E-4CA8-9F65-25E91E14D9A2}"/>
                </a:ext>
              </a:extLst>
            </p:cNvPr>
            <p:cNvCxnSpPr>
              <a:cxnSpLocks noChangeShapeType="1"/>
            </p:cNvCxnSpPr>
            <p:nvPr/>
          </p:nvCxnSpPr>
          <p:spPr bwMode="auto">
            <a:xfrm>
              <a:off x="2592" y="2640"/>
              <a:ext cx="192" cy="144"/>
            </a:xfrm>
            <a:prstGeom prst="straightConnector1">
              <a:avLst/>
            </a:prstGeom>
            <a:noFill/>
            <a:ln w="44450">
              <a:solidFill>
                <a:srgbClr val="FF66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8" name="AutoShape 16">
              <a:extLst>
                <a:ext uri="{FF2B5EF4-FFF2-40B4-BE49-F238E27FC236}">
                  <a16:creationId xmlns:a16="http://schemas.microsoft.com/office/drawing/2014/main" id="{D85817BE-4145-4ACB-8828-ADAB391754F2}"/>
                </a:ext>
              </a:extLst>
            </p:cNvPr>
            <p:cNvCxnSpPr>
              <a:cxnSpLocks noChangeShapeType="1"/>
            </p:cNvCxnSpPr>
            <p:nvPr/>
          </p:nvCxnSpPr>
          <p:spPr bwMode="auto">
            <a:xfrm flipH="1">
              <a:off x="1200" y="1584"/>
              <a:ext cx="240" cy="144"/>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9" name="AutoShape 17">
              <a:extLst>
                <a:ext uri="{FF2B5EF4-FFF2-40B4-BE49-F238E27FC236}">
                  <a16:creationId xmlns:a16="http://schemas.microsoft.com/office/drawing/2014/main" id="{49C84A4A-2BB1-497C-9AC6-501F0F0D1103}"/>
                </a:ext>
              </a:extLst>
            </p:cNvPr>
            <p:cNvCxnSpPr>
              <a:cxnSpLocks noChangeShapeType="1"/>
            </p:cNvCxnSpPr>
            <p:nvPr/>
          </p:nvCxnSpPr>
          <p:spPr bwMode="auto">
            <a:xfrm flipH="1" flipV="1">
              <a:off x="912" y="1392"/>
              <a:ext cx="288" cy="336"/>
            </a:xfrm>
            <a:prstGeom prst="straightConnector1">
              <a:avLst/>
            </a:prstGeom>
            <a:noFill/>
            <a:ln w="444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grpId="0" nodeType="clickEffect">
                                  <p:stCondLst>
                                    <p:cond delay="0"/>
                                  </p:stCondLst>
                                  <p:childTnLst>
                                    <p:animMotion origin="layout" path="M 3.33333E-6 3.33333E-6 L 3.33333E-6 0.18333 " pathEditMode="relative" rAng="0" ptsTypes="AA">
                                      <p:cBhvr>
                                        <p:cTn id="6" dur="500" fill="hold"/>
                                        <p:tgtEl>
                                          <p:spTgt spid="43012"/>
                                        </p:tgtEl>
                                        <p:attrNameLst>
                                          <p:attrName>ppt_x</p:attrName>
                                          <p:attrName>ppt_y</p:attrName>
                                        </p:attrNameLst>
                                      </p:cBhvr>
                                      <p:rCtr x="0" y="9167"/>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43013"/>
                                        </p:tgtEl>
                                        <p:attrNameLst>
                                          <p:attrName>style.visibility</p:attrName>
                                        </p:attrNameLst>
                                      </p:cBhvr>
                                      <p:to>
                                        <p:strVal val="visible"/>
                                      </p:to>
                                    </p:set>
                                    <p:animEffect transition="in" filter="dissolve">
                                      <p:cBhvr>
                                        <p:cTn id="11" dur="500"/>
                                        <p:tgtEl>
                                          <p:spTgt spid="430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0" presetClass="path" presetSubtype="0" accel="50000" decel="50000" fill="hold" nodeType="clickEffect">
                                  <p:stCondLst>
                                    <p:cond delay="0"/>
                                  </p:stCondLst>
                                  <p:childTnLst>
                                    <p:animMotion origin="layout" path="M -1.73472E-18 1.11111E-6 L -0.30834 -0.26666 " pathEditMode="relative" ptsTypes="AA">
                                      <p:cBhvr>
                                        <p:cTn id="15" dur="500" fill="hold"/>
                                        <p:tgtEl>
                                          <p:spTgt spid="430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4D3EBF22-89F9-43BF-AE1B-59E5A3C302ED}"/>
              </a:ext>
            </a:extLst>
          </p:cNvPr>
          <p:cNvSpPr>
            <a:spLocks noGrp="1" noChangeArrowheads="1"/>
          </p:cNvSpPr>
          <p:nvPr>
            <p:ph type="body" idx="4294967295"/>
          </p:nvPr>
        </p:nvSpPr>
        <p:spPr>
          <a:xfrm>
            <a:off x="948731" y="1504740"/>
            <a:ext cx="10003971" cy="4819859"/>
          </a:xfrm>
        </p:spPr>
        <p:txBody>
          <a:bodyPr>
            <a:normAutofit fontScale="92500" lnSpcReduction="20000"/>
          </a:bodyPr>
          <a:lstStyle/>
          <a:p>
            <a:pPr eaLnBrk="1" hangingPunct="1">
              <a:lnSpc>
                <a:spcPct val="90000"/>
              </a:lnSpc>
              <a:spcAft>
                <a:spcPct val="20000"/>
              </a:spcAft>
              <a:buClr>
                <a:schemeClr val="tx1"/>
              </a:buClr>
              <a:buSzTx/>
              <a:buFontTx/>
              <a:buChar char="•"/>
            </a:pPr>
            <a:r>
              <a:rPr lang="en-US" altLang="en-US" dirty="0"/>
              <a:t>John Dalton (1766-1844) is the “Father of Atomic Theory”. Dalton’s Atomic Theory (1803) consists of five postulates:</a:t>
            </a:r>
          </a:p>
          <a:p>
            <a:pPr marL="514350" indent="-514350" eaLnBrk="1" hangingPunct="1">
              <a:lnSpc>
                <a:spcPct val="90000"/>
              </a:lnSpc>
              <a:spcAft>
                <a:spcPct val="20000"/>
              </a:spcAft>
              <a:buClr>
                <a:schemeClr val="tx1"/>
              </a:buClr>
              <a:buSzTx/>
              <a:buFont typeface="+mj-lt"/>
              <a:buAutoNum type="arabicPeriod"/>
            </a:pPr>
            <a:r>
              <a:rPr lang="en-US" altLang="en-US" dirty="0"/>
              <a:t>All matter is comprised of extremely small particles called atoms (I agree with Democritus!).</a:t>
            </a:r>
          </a:p>
          <a:p>
            <a:pPr marL="514350" indent="-514350" eaLnBrk="1" hangingPunct="1">
              <a:lnSpc>
                <a:spcPct val="90000"/>
              </a:lnSpc>
              <a:spcAft>
                <a:spcPct val="20000"/>
              </a:spcAft>
              <a:buClr>
                <a:schemeClr val="tx1"/>
              </a:buClr>
              <a:buSzTx/>
              <a:buFont typeface="+mj-lt"/>
              <a:buAutoNum type="arabicPeriod"/>
            </a:pPr>
            <a:r>
              <a:rPr lang="en-US" altLang="en-US" dirty="0"/>
              <a:t>All atoms of the same element are identical, having the same size, mass and chemical properties (almost true – isotopes).</a:t>
            </a:r>
          </a:p>
          <a:p>
            <a:pPr marL="514350" indent="-514350" eaLnBrk="1" hangingPunct="1">
              <a:lnSpc>
                <a:spcPct val="90000"/>
              </a:lnSpc>
              <a:spcAft>
                <a:spcPct val="20000"/>
              </a:spcAft>
              <a:buClr>
                <a:schemeClr val="tx1"/>
              </a:buClr>
              <a:buSzTx/>
              <a:buFont typeface="+mj-lt"/>
              <a:buAutoNum type="arabicPeriod"/>
            </a:pPr>
            <a:r>
              <a:rPr lang="en-US" altLang="en-US" dirty="0"/>
              <a:t>All atoms of different elements are different.</a:t>
            </a:r>
          </a:p>
          <a:p>
            <a:pPr marL="514350" indent="-514350" eaLnBrk="1" hangingPunct="1">
              <a:lnSpc>
                <a:spcPct val="90000"/>
              </a:lnSpc>
              <a:spcAft>
                <a:spcPct val="20000"/>
              </a:spcAft>
              <a:buClr>
                <a:schemeClr val="tx1"/>
              </a:buClr>
              <a:buSzTx/>
              <a:buFont typeface="+mj-lt"/>
              <a:buAutoNum type="arabicPeriod"/>
            </a:pPr>
            <a:r>
              <a:rPr lang="en-US" altLang="en-US" dirty="0"/>
              <a:t>Atoms cannot be created, destroyed (Conservation of Mass) or divided into smaller particles (in chemical reactions they are merely rearranged. We now know that they can be divided).</a:t>
            </a:r>
          </a:p>
          <a:p>
            <a:pPr marL="514350" indent="-514350" eaLnBrk="1" hangingPunct="1">
              <a:lnSpc>
                <a:spcPct val="90000"/>
              </a:lnSpc>
              <a:spcAft>
                <a:spcPct val="20000"/>
              </a:spcAft>
              <a:buClr>
                <a:schemeClr val="tx1"/>
              </a:buClr>
              <a:buSzTx/>
              <a:buFont typeface="+mj-lt"/>
              <a:buAutoNum type="arabicPeriod"/>
            </a:pPr>
            <a:r>
              <a:rPr lang="en-US" altLang="en-US" dirty="0"/>
              <a:t>Atoms combine in definite whole-number ratios to make compounds (Laws of Constant Composition &amp; Multiple Proportions).</a:t>
            </a:r>
          </a:p>
          <a:p>
            <a:pPr marL="514350" indent="-514350" eaLnBrk="1" hangingPunct="1">
              <a:lnSpc>
                <a:spcPct val="90000"/>
              </a:lnSpc>
              <a:spcAft>
                <a:spcPct val="20000"/>
              </a:spcAft>
              <a:buClr>
                <a:schemeClr val="tx1"/>
              </a:buClr>
              <a:buSzTx/>
              <a:buFont typeface="+mj-lt"/>
              <a:buAutoNum type="arabicPeriod"/>
            </a:pPr>
            <a:endParaRPr lang="en-US" altLang="en-US" dirty="0"/>
          </a:p>
        </p:txBody>
      </p:sp>
      <p:pic>
        <p:nvPicPr>
          <p:cNvPr id="12293" name="Picture 5" descr="im03 Dalton">
            <a:extLst>
              <a:ext uri="{FF2B5EF4-FFF2-40B4-BE49-F238E27FC236}">
                <a16:creationId xmlns:a16="http://schemas.microsoft.com/office/drawing/2014/main" id="{8E311D3E-76E6-417E-BF0F-8DF40E8DF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5693" y="258744"/>
            <a:ext cx="1809523" cy="229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DAA9C6CE-6DD9-4FCE-914F-E6AB28F18940}"/>
              </a:ext>
            </a:extLst>
          </p:cNvPr>
          <p:cNvSpPr txBox="1">
            <a:spLocks noChangeArrowheads="1"/>
          </p:cNvSpPr>
          <p:nvPr/>
        </p:nvSpPr>
        <p:spPr>
          <a:xfrm>
            <a:off x="948732" y="533400"/>
            <a:ext cx="77930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u="sng" dirty="0"/>
              <a:t>ATOMIC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65CA1FC-921E-4975-AA5E-5A30B21C4E82}"/>
              </a:ext>
            </a:extLst>
          </p:cNvPr>
          <p:cNvSpPr>
            <a:spLocks noGrp="1" noChangeArrowheads="1"/>
          </p:cNvSpPr>
          <p:nvPr>
            <p:ph type="title"/>
          </p:nvPr>
        </p:nvSpPr>
        <p:spPr/>
        <p:txBody>
          <a:bodyPr/>
          <a:lstStyle/>
          <a:p>
            <a:pPr eaLnBrk="1" hangingPunct="1"/>
            <a:r>
              <a:rPr lang="en-AU" altLang="en-US"/>
              <a:t>Emission: photon E = 12.1 eV</a:t>
            </a:r>
          </a:p>
        </p:txBody>
      </p:sp>
      <p:pic>
        <p:nvPicPr>
          <p:cNvPr id="45059" name="Picture 3">
            <a:extLst>
              <a:ext uri="{FF2B5EF4-FFF2-40B4-BE49-F238E27FC236}">
                <a16:creationId xmlns:a16="http://schemas.microsoft.com/office/drawing/2014/main" id="{D03F2749-605F-419B-B16B-145F2550A3A2}"/>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
        <p:nvSpPr>
          <p:cNvPr id="39941" name="AutoShape 5">
            <a:extLst>
              <a:ext uri="{FF2B5EF4-FFF2-40B4-BE49-F238E27FC236}">
                <a16:creationId xmlns:a16="http://schemas.microsoft.com/office/drawing/2014/main" id="{13B09CE9-9FAD-4678-9038-86C9386573DE}"/>
              </a:ext>
            </a:extLst>
          </p:cNvPr>
          <p:cNvSpPr>
            <a:spLocks noChangeArrowheads="1"/>
          </p:cNvSpPr>
          <p:nvPr/>
        </p:nvSpPr>
        <p:spPr bwMode="auto">
          <a:xfrm>
            <a:off x="6781800" y="3048000"/>
            <a:ext cx="304800" cy="228600"/>
          </a:xfrm>
          <a:prstGeom prst="smileyFace">
            <a:avLst>
              <a:gd name="adj" fmla="val 4653"/>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AU" altLang="en-US" sz="2800">
              <a:latin typeface="Arial" panose="020B0604020202020204" pitchFamily="34" charset="0"/>
            </a:endParaRPr>
          </a:p>
        </p:txBody>
      </p:sp>
      <p:grpSp>
        <p:nvGrpSpPr>
          <p:cNvPr id="39942" name="Group 6">
            <a:extLst>
              <a:ext uri="{FF2B5EF4-FFF2-40B4-BE49-F238E27FC236}">
                <a16:creationId xmlns:a16="http://schemas.microsoft.com/office/drawing/2014/main" id="{436DA255-93B6-4E7B-B700-9E275AC33416}"/>
              </a:ext>
            </a:extLst>
          </p:cNvPr>
          <p:cNvGrpSpPr>
            <a:grpSpLocks/>
          </p:cNvGrpSpPr>
          <p:nvPr/>
        </p:nvGrpSpPr>
        <p:grpSpPr bwMode="auto">
          <a:xfrm rot="10800000">
            <a:off x="5334000" y="3276600"/>
            <a:ext cx="1447800" cy="914400"/>
            <a:chOff x="912" y="1392"/>
            <a:chExt cx="1872" cy="1392"/>
          </a:xfrm>
        </p:grpSpPr>
        <p:cxnSp>
          <p:nvCxnSpPr>
            <p:cNvPr id="45062" name="AutoShape 7">
              <a:extLst>
                <a:ext uri="{FF2B5EF4-FFF2-40B4-BE49-F238E27FC236}">
                  <a16:creationId xmlns:a16="http://schemas.microsoft.com/office/drawing/2014/main" id="{8CFE3B51-4201-446B-9CEB-8AAB1236225A}"/>
                </a:ext>
              </a:extLst>
            </p:cNvPr>
            <p:cNvCxnSpPr>
              <a:cxnSpLocks noChangeShapeType="1"/>
            </p:cNvCxnSpPr>
            <p:nvPr/>
          </p:nvCxnSpPr>
          <p:spPr bwMode="auto">
            <a:xfrm>
              <a:off x="1440" y="1584"/>
              <a:ext cx="48" cy="528"/>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63" name="AutoShape 8">
              <a:extLst>
                <a:ext uri="{FF2B5EF4-FFF2-40B4-BE49-F238E27FC236}">
                  <a16:creationId xmlns:a16="http://schemas.microsoft.com/office/drawing/2014/main" id="{DB00C165-60AE-4DAF-9D53-89B33B9EABEB}"/>
                </a:ext>
              </a:extLst>
            </p:cNvPr>
            <p:cNvCxnSpPr>
              <a:cxnSpLocks noChangeShapeType="1"/>
            </p:cNvCxnSpPr>
            <p:nvPr/>
          </p:nvCxnSpPr>
          <p:spPr bwMode="auto">
            <a:xfrm flipV="1">
              <a:off x="1488" y="1776"/>
              <a:ext cx="432" cy="336"/>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64" name="AutoShape 9">
              <a:extLst>
                <a:ext uri="{FF2B5EF4-FFF2-40B4-BE49-F238E27FC236}">
                  <a16:creationId xmlns:a16="http://schemas.microsoft.com/office/drawing/2014/main" id="{781E6F3A-D8AB-4E37-A75E-9696BABE3E63}"/>
                </a:ext>
              </a:extLst>
            </p:cNvPr>
            <p:cNvCxnSpPr>
              <a:cxnSpLocks noChangeShapeType="1"/>
            </p:cNvCxnSpPr>
            <p:nvPr/>
          </p:nvCxnSpPr>
          <p:spPr bwMode="auto">
            <a:xfrm flipH="1">
              <a:off x="1824" y="1776"/>
              <a:ext cx="96" cy="528"/>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65" name="AutoShape 10">
              <a:extLst>
                <a:ext uri="{FF2B5EF4-FFF2-40B4-BE49-F238E27FC236}">
                  <a16:creationId xmlns:a16="http://schemas.microsoft.com/office/drawing/2014/main" id="{A56E26C3-04DF-4B26-9A1F-A4F59E663C35}"/>
                </a:ext>
              </a:extLst>
            </p:cNvPr>
            <p:cNvCxnSpPr>
              <a:cxnSpLocks noChangeShapeType="1"/>
            </p:cNvCxnSpPr>
            <p:nvPr/>
          </p:nvCxnSpPr>
          <p:spPr bwMode="auto">
            <a:xfrm flipV="1">
              <a:off x="1824" y="2064"/>
              <a:ext cx="432" cy="240"/>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66" name="AutoShape 11">
              <a:extLst>
                <a:ext uri="{FF2B5EF4-FFF2-40B4-BE49-F238E27FC236}">
                  <a16:creationId xmlns:a16="http://schemas.microsoft.com/office/drawing/2014/main" id="{2FA432D6-D409-4561-9515-DC4C48ADBCE6}"/>
                </a:ext>
              </a:extLst>
            </p:cNvPr>
            <p:cNvCxnSpPr>
              <a:cxnSpLocks noChangeShapeType="1"/>
            </p:cNvCxnSpPr>
            <p:nvPr/>
          </p:nvCxnSpPr>
          <p:spPr bwMode="auto">
            <a:xfrm flipH="1">
              <a:off x="2160" y="2064"/>
              <a:ext cx="96" cy="480"/>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67" name="AutoShape 12">
              <a:extLst>
                <a:ext uri="{FF2B5EF4-FFF2-40B4-BE49-F238E27FC236}">
                  <a16:creationId xmlns:a16="http://schemas.microsoft.com/office/drawing/2014/main" id="{E32ABEF2-04C7-4A57-92DB-2DFD7F062CD7}"/>
                </a:ext>
              </a:extLst>
            </p:cNvPr>
            <p:cNvCxnSpPr>
              <a:cxnSpLocks noChangeShapeType="1"/>
            </p:cNvCxnSpPr>
            <p:nvPr/>
          </p:nvCxnSpPr>
          <p:spPr bwMode="auto">
            <a:xfrm flipV="1">
              <a:off x="2160" y="2352"/>
              <a:ext cx="288" cy="192"/>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68" name="AutoShape 13">
              <a:extLst>
                <a:ext uri="{FF2B5EF4-FFF2-40B4-BE49-F238E27FC236}">
                  <a16:creationId xmlns:a16="http://schemas.microsoft.com/office/drawing/2014/main" id="{E68C7B32-84F1-473A-8C8E-0925473EB852}"/>
                </a:ext>
              </a:extLst>
            </p:cNvPr>
            <p:cNvCxnSpPr>
              <a:cxnSpLocks noChangeShapeType="1"/>
            </p:cNvCxnSpPr>
            <p:nvPr/>
          </p:nvCxnSpPr>
          <p:spPr bwMode="auto">
            <a:xfrm>
              <a:off x="2448" y="2352"/>
              <a:ext cx="0" cy="240"/>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69" name="AutoShape 14">
              <a:extLst>
                <a:ext uri="{FF2B5EF4-FFF2-40B4-BE49-F238E27FC236}">
                  <a16:creationId xmlns:a16="http://schemas.microsoft.com/office/drawing/2014/main" id="{E273EAB6-F0DA-4E0A-BE16-D91DA578E54B}"/>
                </a:ext>
              </a:extLst>
            </p:cNvPr>
            <p:cNvCxnSpPr>
              <a:cxnSpLocks noChangeShapeType="1"/>
            </p:cNvCxnSpPr>
            <p:nvPr/>
          </p:nvCxnSpPr>
          <p:spPr bwMode="auto">
            <a:xfrm flipV="1">
              <a:off x="2448" y="2544"/>
              <a:ext cx="144" cy="48"/>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70" name="AutoShape 15">
              <a:extLst>
                <a:ext uri="{FF2B5EF4-FFF2-40B4-BE49-F238E27FC236}">
                  <a16:creationId xmlns:a16="http://schemas.microsoft.com/office/drawing/2014/main" id="{4A965265-88B0-4F00-88EB-8A52784ECC82}"/>
                </a:ext>
              </a:extLst>
            </p:cNvPr>
            <p:cNvCxnSpPr>
              <a:cxnSpLocks noChangeShapeType="1"/>
            </p:cNvCxnSpPr>
            <p:nvPr/>
          </p:nvCxnSpPr>
          <p:spPr bwMode="auto">
            <a:xfrm>
              <a:off x="2592" y="2544"/>
              <a:ext cx="0" cy="96"/>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71" name="AutoShape 16">
              <a:extLst>
                <a:ext uri="{FF2B5EF4-FFF2-40B4-BE49-F238E27FC236}">
                  <a16:creationId xmlns:a16="http://schemas.microsoft.com/office/drawing/2014/main" id="{F3ED4AEB-86E5-4C27-BC17-9907C9FEED6F}"/>
                </a:ext>
              </a:extLst>
            </p:cNvPr>
            <p:cNvCxnSpPr>
              <a:cxnSpLocks noChangeShapeType="1"/>
            </p:cNvCxnSpPr>
            <p:nvPr/>
          </p:nvCxnSpPr>
          <p:spPr bwMode="auto">
            <a:xfrm>
              <a:off x="2592" y="2640"/>
              <a:ext cx="192" cy="144"/>
            </a:xfrm>
            <a:prstGeom prst="straightConnector1">
              <a:avLst/>
            </a:prstGeom>
            <a:noFill/>
            <a:ln w="44450">
              <a:solidFill>
                <a:srgbClr val="33CCCC"/>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72" name="AutoShape 17">
              <a:extLst>
                <a:ext uri="{FF2B5EF4-FFF2-40B4-BE49-F238E27FC236}">
                  <a16:creationId xmlns:a16="http://schemas.microsoft.com/office/drawing/2014/main" id="{AEB9606B-5B00-48A1-A190-BF5DFF07B43E}"/>
                </a:ext>
              </a:extLst>
            </p:cNvPr>
            <p:cNvCxnSpPr>
              <a:cxnSpLocks noChangeShapeType="1"/>
            </p:cNvCxnSpPr>
            <p:nvPr/>
          </p:nvCxnSpPr>
          <p:spPr bwMode="auto">
            <a:xfrm flipH="1">
              <a:off x="1200" y="1584"/>
              <a:ext cx="240" cy="144"/>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073" name="AutoShape 18">
              <a:extLst>
                <a:ext uri="{FF2B5EF4-FFF2-40B4-BE49-F238E27FC236}">
                  <a16:creationId xmlns:a16="http://schemas.microsoft.com/office/drawing/2014/main" id="{40C88DE7-0A85-4C6A-9C9F-01965F2E6A78}"/>
                </a:ext>
              </a:extLst>
            </p:cNvPr>
            <p:cNvCxnSpPr>
              <a:cxnSpLocks noChangeShapeType="1"/>
            </p:cNvCxnSpPr>
            <p:nvPr/>
          </p:nvCxnSpPr>
          <p:spPr bwMode="auto">
            <a:xfrm flipH="1" flipV="1">
              <a:off x="912" y="1392"/>
              <a:ext cx="288" cy="336"/>
            </a:xfrm>
            <a:prstGeom prst="straightConnector1">
              <a:avLst/>
            </a:prstGeom>
            <a:noFill/>
            <a:ln w="444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grpId="0" nodeType="clickEffect">
                                  <p:stCondLst>
                                    <p:cond delay="0"/>
                                  </p:stCondLst>
                                  <p:childTnLst>
                                    <p:animMotion origin="layout" path="M 3.33333E-6 -1.11111E-6 L 3.33333E-6 0.23889 " pathEditMode="relative" rAng="0" ptsTypes="AA">
                                      <p:cBhvr>
                                        <p:cTn id="6" dur="500" fill="hold"/>
                                        <p:tgtEl>
                                          <p:spTgt spid="39941"/>
                                        </p:tgtEl>
                                        <p:attrNameLst>
                                          <p:attrName>ppt_x</p:attrName>
                                          <p:attrName>ppt_y</p:attrName>
                                        </p:attrNameLst>
                                      </p:cBhvr>
                                      <p:rCtr x="0" y="11944"/>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39942"/>
                                        </p:tgtEl>
                                        <p:attrNameLst>
                                          <p:attrName>style.visibility</p:attrName>
                                        </p:attrNameLst>
                                      </p:cBhvr>
                                      <p:to>
                                        <p:strVal val="visible"/>
                                      </p:to>
                                    </p:set>
                                    <p:animEffect transition="in" filter="dissolve">
                                      <p:cBhvr>
                                        <p:cTn id="11" dur="500"/>
                                        <p:tgtEl>
                                          <p:spTgt spid="3994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0" presetClass="path" presetSubtype="0" accel="50000" decel="50000" fill="hold" nodeType="clickEffect">
                                  <p:stCondLst>
                                    <p:cond delay="0"/>
                                  </p:stCondLst>
                                  <p:childTnLst>
                                    <p:animMotion origin="layout" path="M -1.73472E-18 1.11111E-6 L -0.30834 -0.26666 " pathEditMode="relative" ptsTypes="AA">
                                      <p:cBhvr>
                                        <p:cTn id="15" dur="500" fill="hold"/>
                                        <p:tgtEl>
                                          <p:spTgt spid="399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F30E3862-470F-4311-A153-3E8DB13019AC}" type="slidenum">
              <a:rPr lang="en-US" altLang="en-US"/>
              <a:pPr/>
              <a:t>21</a:t>
            </a:fld>
            <a:endParaRPr lang="en-US" altLang="en-US" dirty="0"/>
          </a:p>
        </p:txBody>
      </p:sp>
      <p:sp>
        <p:nvSpPr>
          <p:cNvPr id="818179" name="Rectangle 3"/>
          <p:cNvSpPr>
            <a:spLocks noGrp="1" noChangeArrowheads="1"/>
          </p:cNvSpPr>
          <p:nvPr>
            <p:ph type="body" sz="half" idx="1"/>
          </p:nvPr>
        </p:nvSpPr>
        <p:spPr>
          <a:xfrm>
            <a:off x="2057400" y="1052736"/>
            <a:ext cx="8077200" cy="5256584"/>
          </a:xfrm>
          <a:noFill/>
          <a:ln/>
        </p:spPr>
        <p:txBody>
          <a:bodyPr vert="horz" lIns="90488" tIns="44450" rIns="90488" bIns="44450" rtlCol="0">
            <a:normAutofit/>
          </a:bodyPr>
          <a:lstStyle/>
          <a:p>
            <a:r>
              <a:rPr lang="en-US" altLang="en-US" sz="2400" dirty="0"/>
              <a:t>In 1855 Johann Balmer derived an empirical formula for a series of Hydrogen emissions in the visible spectrum. These emissions are now known as the Balmer series. Balmer managed to derive a proportional relationship between the wavelengths of these emissions using whole-number integers.</a:t>
            </a:r>
          </a:p>
          <a:p>
            <a:pPr>
              <a:buNone/>
            </a:pPr>
            <a:endParaRPr lang="en-US" altLang="en-US" sz="2400" dirty="0"/>
          </a:p>
        </p:txBody>
      </p:sp>
      <p:sp>
        <p:nvSpPr>
          <p:cNvPr id="9" name="Title 1"/>
          <p:cNvSpPr txBox="1">
            <a:spLocks/>
          </p:cNvSpPr>
          <p:nvPr/>
        </p:nvSpPr>
        <p:spPr>
          <a:xfrm>
            <a:off x="1775520" y="116633"/>
            <a:ext cx="8712968" cy="1470025"/>
          </a:xfrm>
          <a:prstGeom prst="rect">
            <a:avLst/>
          </a:prstGeom>
        </p:spPr>
        <p:txBody>
          <a:bodyPr/>
          <a:lstStyle/>
          <a:p>
            <a:pPr algn="ctr">
              <a:spcBef>
                <a:spcPct val="0"/>
              </a:spcBef>
              <a:defRPr/>
            </a:pPr>
            <a:r>
              <a:rPr lang="en-AU" sz="3600" b="1" u="sng" dirty="0">
                <a:latin typeface="+mj-lt"/>
                <a:ea typeface="+mj-ea"/>
                <a:cs typeface="+mj-cs"/>
              </a:rPr>
              <a:t>HOW DID BOHR COME ABOUT HIS MODEL..?</a:t>
            </a:r>
          </a:p>
        </p:txBody>
      </p:sp>
      <p:pic>
        <p:nvPicPr>
          <p:cNvPr id="4102" name="Picture 6" descr="http://chemwiki.ucdavis.edu/@api/deki/files/50617/=Balmer_Series_for_Hydrogen_Atom1.jpg?revision=1"/>
          <p:cNvPicPr>
            <a:picLocks noChangeAspect="1" noChangeArrowheads="1"/>
          </p:cNvPicPr>
          <p:nvPr/>
        </p:nvPicPr>
        <p:blipFill>
          <a:blip r:embed="rId3" cstate="print"/>
          <a:srcRect/>
          <a:stretch>
            <a:fillRect/>
          </a:stretch>
        </p:blipFill>
        <p:spPr bwMode="auto">
          <a:xfrm>
            <a:off x="2207568" y="3629026"/>
            <a:ext cx="7715250" cy="3228975"/>
          </a:xfrm>
          <a:prstGeom prst="rect">
            <a:avLst/>
          </a:prstGeom>
          <a:noFill/>
        </p:spPr>
      </p:pic>
      <p:pic>
        <p:nvPicPr>
          <p:cNvPr id="4100" name="Picture 4" descr="https://upload.wikimedia.org/wikipedia/commons/thumb/5/51/Balmer.jpeg/220px-Balmer.jpeg"/>
          <p:cNvPicPr>
            <a:picLocks noChangeAspect="1" noChangeArrowheads="1"/>
          </p:cNvPicPr>
          <p:nvPr/>
        </p:nvPicPr>
        <p:blipFill>
          <a:blip r:embed="rId4" cstate="print"/>
          <a:srcRect/>
          <a:stretch>
            <a:fillRect/>
          </a:stretch>
        </p:blipFill>
        <p:spPr bwMode="auto">
          <a:xfrm>
            <a:off x="8976321" y="2996952"/>
            <a:ext cx="1449573" cy="2016224"/>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F30E3862-470F-4311-A153-3E8DB13019AC}" type="slidenum">
              <a:rPr lang="en-US" altLang="en-US"/>
              <a:pPr/>
              <a:t>22</a:t>
            </a:fld>
            <a:endParaRPr lang="en-US" altLang="en-US" dirty="0"/>
          </a:p>
        </p:txBody>
      </p:sp>
      <p:sp>
        <p:nvSpPr>
          <p:cNvPr id="818179" name="Rectangle 3"/>
          <p:cNvSpPr>
            <a:spLocks noGrp="1" noChangeArrowheads="1"/>
          </p:cNvSpPr>
          <p:nvPr>
            <p:ph type="body" sz="half" idx="1"/>
          </p:nvPr>
        </p:nvSpPr>
        <p:spPr>
          <a:xfrm>
            <a:off x="2057400" y="908720"/>
            <a:ext cx="8077200" cy="5616624"/>
          </a:xfrm>
          <a:noFill/>
          <a:ln/>
        </p:spPr>
        <p:txBody>
          <a:bodyPr vert="horz" lIns="90488" tIns="44450" rIns="90488" bIns="44450" rtlCol="0">
            <a:normAutofit/>
          </a:bodyPr>
          <a:lstStyle/>
          <a:p>
            <a:r>
              <a:rPr lang="en-US" altLang="en-US" sz="2400" dirty="0"/>
              <a:t>In the 1880’s, Johannes Rydberg was working on finding a mathematical description of the emission spectra of alkali metals. He realised that his findings correlated with Balmer’s. He derived an empirical equation that relates the wavelengths of the lines in the Hydrogen spectrum:</a:t>
            </a:r>
          </a:p>
          <a:p>
            <a:endParaRPr lang="en-US" altLang="en-US" sz="2400" dirty="0"/>
          </a:p>
          <a:p>
            <a:endParaRPr lang="en-US" altLang="en-US" sz="2400" dirty="0"/>
          </a:p>
          <a:p>
            <a:endParaRPr lang="en-US" altLang="en-US" sz="2400" dirty="0"/>
          </a:p>
          <a:p>
            <a:endParaRPr lang="en-US" altLang="en-US" sz="2400" dirty="0"/>
          </a:p>
          <a:p>
            <a:pPr>
              <a:buNone/>
            </a:pPr>
            <a:endParaRPr lang="en-US" altLang="en-US" sz="2400" dirty="0"/>
          </a:p>
          <a:p>
            <a:pPr>
              <a:buClr>
                <a:schemeClr val="folHlink"/>
              </a:buClr>
              <a:buSzPct val="60000"/>
            </a:pPr>
            <a:r>
              <a:rPr lang="en-US" altLang="en-US" sz="2400" dirty="0"/>
              <a:t>‘n’ = number of the energy level in the emission spectrum of Hydrogen. This was inferred by Bohr; Rydberg identified the relationship but gave no physical interpretation.</a:t>
            </a:r>
          </a:p>
        </p:txBody>
      </p:sp>
      <p:sp>
        <p:nvSpPr>
          <p:cNvPr id="9" name="Title 1"/>
          <p:cNvSpPr txBox="1">
            <a:spLocks/>
          </p:cNvSpPr>
          <p:nvPr/>
        </p:nvSpPr>
        <p:spPr>
          <a:xfrm>
            <a:off x="1775520" y="116633"/>
            <a:ext cx="8712968" cy="1470025"/>
          </a:xfrm>
          <a:prstGeom prst="rect">
            <a:avLst/>
          </a:prstGeom>
        </p:spPr>
        <p:txBody>
          <a:bodyPr/>
          <a:lstStyle/>
          <a:p>
            <a:pPr algn="ctr">
              <a:spcBef>
                <a:spcPct val="0"/>
              </a:spcBef>
              <a:defRPr/>
            </a:pPr>
            <a:r>
              <a:rPr lang="en-AU" sz="3600" b="1" u="sng" dirty="0">
                <a:latin typeface="+mj-lt"/>
                <a:ea typeface="+mj-ea"/>
                <a:cs typeface="+mj-cs"/>
              </a:rPr>
              <a:t>HOW DID BOHR COME ABOUT HIS MODEL..?</a:t>
            </a:r>
          </a:p>
        </p:txBody>
      </p:sp>
      <p:graphicFrame>
        <p:nvGraphicFramePr>
          <p:cNvPr id="7169" name="Object 1"/>
          <p:cNvGraphicFramePr>
            <a:graphicFrameLocks noChangeAspect="1"/>
          </p:cNvGraphicFramePr>
          <p:nvPr/>
        </p:nvGraphicFramePr>
        <p:xfrm>
          <a:off x="2495601" y="2924944"/>
          <a:ext cx="7178675" cy="1963738"/>
        </p:xfrm>
        <a:graphic>
          <a:graphicData uri="http://schemas.openxmlformats.org/presentationml/2006/ole">
            <mc:AlternateContent xmlns:mc="http://schemas.openxmlformats.org/markup-compatibility/2006">
              <mc:Choice xmlns:v="urn:schemas-microsoft-com:vml" Requires="v">
                <p:oleObj name="Equation" r:id="rId3" imgW="2971800" imgH="812520" progId="Equation.3">
                  <p:embed/>
                </p:oleObj>
              </mc:Choice>
              <mc:Fallback>
                <p:oleObj name="Equation" r:id="rId3" imgW="2971800" imgH="812520" progId="Equation.3">
                  <p:embed/>
                  <p:pic>
                    <p:nvPicPr>
                      <p:cNvPr id="716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1" y="2924944"/>
                        <a:ext cx="7178675" cy="19637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98914E-C8BA-4A7E-844A-57250294BB4D}" type="slidenum">
              <a:rPr lang="en-US" altLang="en-US"/>
              <a:pPr/>
              <a:t>23</a:t>
            </a:fld>
            <a:endParaRPr lang="en-US" altLang="en-US" dirty="0"/>
          </a:p>
        </p:txBody>
      </p:sp>
      <p:sp>
        <p:nvSpPr>
          <p:cNvPr id="820227" name="Rectangle 3"/>
          <p:cNvSpPr>
            <a:spLocks noGrp="1" noChangeArrowheads="1"/>
          </p:cNvSpPr>
          <p:nvPr>
            <p:ph type="body" idx="1"/>
          </p:nvPr>
        </p:nvSpPr>
        <p:spPr>
          <a:xfrm>
            <a:off x="2135560" y="1052736"/>
            <a:ext cx="7776864" cy="1447800"/>
          </a:xfrm>
        </p:spPr>
        <p:txBody>
          <a:bodyPr>
            <a:normAutofit/>
          </a:bodyPr>
          <a:lstStyle/>
          <a:p>
            <a:r>
              <a:rPr lang="en-US" altLang="en-US" sz="2400" dirty="0"/>
              <a:t>What is the wavelength of light emitted when the Hydrogen atom’s energy level changes from n = 4 to n = 2?</a:t>
            </a:r>
          </a:p>
        </p:txBody>
      </p:sp>
      <p:sp>
        <p:nvSpPr>
          <p:cNvPr id="7" name="Title 1"/>
          <p:cNvSpPr txBox="1">
            <a:spLocks/>
          </p:cNvSpPr>
          <p:nvPr/>
        </p:nvSpPr>
        <p:spPr>
          <a:xfrm>
            <a:off x="2209800" y="116633"/>
            <a:ext cx="7772400" cy="1470025"/>
          </a:xfrm>
          <a:prstGeom prst="rect">
            <a:avLst/>
          </a:prstGeom>
        </p:spPr>
        <p:txBody>
          <a:bodyPr/>
          <a:lstStyle/>
          <a:p>
            <a:pPr algn="ctr">
              <a:spcBef>
                <a:spcPct val="0"/>
              </a:spcBef>
              <a:defRPr/>
            </a:pPr>
            <a:r>
              <a:rPr lang="en-AU" sz="4400" b="1" u="sng" dirty="0">
                <a:latin typeface="+mj-lt"/>
                <a:ea typeface="+mj-ea"/>
                <a:cs typeface="+mj-cs"/>
              </a:rPr>
              <a:t>RYDBERG EQUATION: EXAMPLE</a:t>
            </a:r>
          </a:p>
        </p:txBody>
      </p:sp>
      <p:sp>
        <p:nvSpPr>
          <p:cNvPr id="8" name="Rectangle 3"/>
          <p:cNvSpPr txBox="1">
            <a:spLocks noChangeArrowheads="1"/>
          </p:cNvSpPr>
          <p:nvPr/>
        </p:nvSpPr>
        <p:spPr>
          <a:xfrm>
            <a:off x="2135560" y="5293568"/>
            <a:ext cx="7776864" cy="1447800"/>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altLang="en-US" sz="2400" dirty="0">
                <a:solidFill>
                  <a:srgbClr val="FF0000"/>
                </a:solidFill>
              </a:rPr>
              <a:t>Answer: 4.86 x 10</a:t>
            </a:r>
            <a:r>
              <a:rPr lang="en-US" altLang="en-US" sz="2400" baseline="30000" dirty="0">
                <a:solidFill>
                  <a:srgbClr val="FF0000"/>
                </a:solidFill>
              </a:rPr>
              <a:t>-7</a:t>
            </a:r>
            <a:r>
              <a:rPr lang="en-US" altLang="en-US" sz="2400" dirty="0">
                <a:solidFill>
                  <a:srgbClr val="FF0000"/>
                </a:solidFill>
              </a:rPr>
              <a:t> m, or 4.86 x 10</a:t>
            </a:r>
            <a:r>
              <a:rPr lang="en-US" altLang="en-US" sz="2400" baseline="30000" dirty="0">
                <a:solidFill>
                  <a:srgbClr val="FF0000"/>
                </a:solidFill>
              </a:rPr>
              <a:t>2</a:t>
            </a:r>
            <a:r>
              <a:rPr lang="en-US" altLang="en-US" sz="2400" dirty="0">
                <a:solidFill>
                  <a:srgbClr val="FF0000"/>
                </a:solidFill>
              </a:rPr>
              <a:t> nm.</a:t>
            </a:r>
          </a:p>
        </p:txBody>
      </p:sp>
      <p:graphicFrame>
        <p:nvGraphicFramePr>
          <p:cNvPr id="30722" name="Object 2"/>
          <p:cNvGraphicFramePr>
            <a:graphicFrameLocks noChangeAspect="1"/>
          </p:cNvGraphicFramePr>
          <p:nvPr/>
        </p:nvGraphicFramePr>
        <p:xfrm>
          <a:off x="2495551" y="2492896"/>
          <a:ext cx="7178675" cy="1963738"/>
        </p:xfrm>
        <a:graphic>
          <a:graphicData uri="http://schemas.openxmlformats.org/presentationml/2006/ole">
            <mc:AlternateContent xmlns:mc="http://schemas.openxmlformats.org/markup-compatibility/2006">
              <mc:Choice xmlns:v="urn:schemas-microsoft-com:vml" Requires="v">
                <p:oleObj name="Equation" r:id="rId3" imgW="2971800" imgH="812520" progId="Equation.3">
                  <p:embed/>
                </p:oleObj>
              </mc:Choice>
              <mc:Fallback>
                <p:oleObj name="Equation" r:id="rId3" imgW="2971800" imgH="812520" progId="Equation.3">
                  <p:embed/>
                  <p:pic>
                    <p:nvPicPr>
                      <p:cNvPr id="307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2492896"/>
                        <a:ext cx="7178675" cy="19637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98914E-C8BA-4A7E-844A-57250294BB4D}" type="slidenum">
              <a:rPr lang="en-US" altLang="en-US"/>
              <a:pPr/>
              <a:t>24</a:t>
            </a:fld>
            <a:endParaRPr lang="en-US" altLang="en-US" dirty="0"/>
          </a:p>
        </p:txBody>
      </p:sp>
      <p:sp>
        <p:nvSpPr>
          <p:cNvPr id="820227" name="Rectangle 3"/>
          <p:cNvSpPr>
            <a:spLocks noGrp="1" noChangeArrowheads="1"/>
          </p:cNvSpPr>
          <p:nvPr>
            <p:ph type="body" idx="1"/>
          </p:nvPr>
        </p:nvSpPr>
        <p:spPr>
          <a:xfrm>
            <a:off x="2135560" y="1052736"/>
            <a:ext cx="7776864" cy="3240360"/>
          </a:xfrm>
        </p:spPr>
        <p:txBody>
          <a:bodyPr>
            <a:normAutofit/>
          </a:bodyPr>
          <a:lstStyle/>
          <a:p>
            <a:r>
              <a:rPr lang="en-US" altLang="en-US" sz="2400" dirty="0"/>
              <a:t>There are other series for Hydrogen besides the Balmer Series:</a:t>
            </a:r>
          </a:p>
          <a:p>
            <a:pPr lvl="1"/>
            <a:r>
              <a:rPr lang="en-US" altLang="en-US" sz="2000" dirty="0"/>
              <a:t>Lyman Series (n</a:t>
            </a:r>
            <a:r>
              <a:rPr lang="en-US" altLang="en-US" sz="2000" baseline="-25000" dirty="0"/>
              <a:t>1</a:t>
            </a:r>
            <a:r>
              <a:rPr lang="en-US" altLang="en-US" sz="2000" dirty="0"/>
              <a:t> = 1, n</a:t>
            </a:r>
            <a:r>
              <a:rPr lang="en-US" altLang="en-US" sz="2000" baseline="-25000" dirty="0"/>
              <a:t>2</a:t>
            </a:r>
            <a:r>
              <a:rPr lang="en-US" altLang="en-US" sz="2000" dirty="0"/>
              <a:t> = 2,3,4…)</a:t>
            </a:r>
          </a:p>
          <a:p>
            <a:pPr lvl="1"/>
            <a:r>
              <a:rPr lang="en-US" altLang="en-US" sz="2000" dirty="0"/>
              <a:t>Balmer Series (n</a:t>
            </a:r>
            <a:r>
              <a:rPr lang="en-US" altLang="en-US" sz="2000" baseline="-25000" dirty="0"/>
              <a:t>1</a:t>
            </a:r>
            <a:r>
              <a:rPr lang="en-US" altLang="en-US" sz="2000" dirty="0"/>
              <a:t> = 2, n</a:t>
            </a:r>
            <a:r>
              <a:rPr lang="en-US" altLang="en-US" sz="2000" baseline="-25000" dirty="0"/>
              <a:t>2</a:t>
            </a:r>
            <a:r>
              <a:rPr lang="en-US" altLang="en-US" sz="2000" dirty="0"/>
              <a:t> = 3,4,5…)</a:t>
            </a:r>
          </a:p>
          <a:p>
            <a:pPr lvl="1"/>
            <a:r>
              <a:rPr lang="en-US" altLang="en-US" sz="2000" dirty="0"/>
              <a:t>Paschen Series (n</a:t>
            </a:r>
            <a:r>
              <a:rPr lang="en-US" altLang="en-US" sz="2000" baseline="-25000" dirty="0"/>
              <a:t>1</a:t>
            </a:r>
            <a:r>
              <a:rPr lang="en-US" altLang="en-US" sz="2000" dirty="0"/>
              <a:t> = 3, n</a:t>
            </a:r>
            <a:r>
              <a:rPr lang="en-US" altLang="en-US" sz="2000" baseline="-25000" dirty="0"/>
              <a:t>2</a:t>
            </a:r>
            <a:r>
              <a:rPr lang="en-US" altLang="en-US" sz="2000" dirty="0"/>
              <a:t> = 4,5,6…)</a:t>
            </a:r>
          </a:p>
          <a:p>
            <a:pPr lvl="1"/>
            <a:r>
              <a:rPr lang="en-US" altLang="en-US" sz="2000" dirty="0"/>
              <a:t>Brackett Series (n</a:t>
            </a:r>
            <a:r>
              <a:rPr lang="en-US" altLang="en-US" sz="2000" baseline="-25000" dirty="0"/>
              <a:t>1</a:t>
            </a:r>
            <a:r>
              <a:rPr lang="en-US" altLang="en-US" sz="2000" dirty="0"/>
              <a:t> = 4, n</a:t>
            </a:r>
            <a:r>
              <a:rPr lang="en-US" altLang="en-US" sz="2000" baseline="-25000" dirty="0"/>
              <a:t>2</a:t>
            </a:r>
            <a:r>
              <a:rPr lang="en-US" altLang="en-US" sz="2000" dirty="0"/>
              <a:t> = 5,6,7…)</a:t>
            </a:r>
          </a:p>
          <a:p>
            <a:pPr lvl="1"/>
            <a:r>
              <a:rPr lang="en-US" altLang="en-US" sz="2000" dirty="0"/>
              <a:t>Pfund Series (n</a:t>
            </a:r>
            <a:r>
              <a:rPr lang="en-US" altLang="en-US" sz="2000" baseline="-25000" dirty="0"/>
              <a:t>1</a:t>
            </a:r>
            <a:r>
              <a:rPr lang="en-US" altLang="en-US" sz="2000" dirty="0"/>
              <a:t> = 5, n</a:t>
            </a:r>
            <a:r>
              <a:rPr lang="en-US" altLang="en-US" sz="2000" baseline="-25000" dirty="0"/>
              <a:t>2</a:t>
            </a:r>
            <a:r>
              <a:rPr lang="en-US" altLang="en-US" sz="2000" dirty="0"/>
              <a:t> = 6,7,8…)</a:t>
            </a:r>
          </a:p>
          <a:p>
            <a:pPr lvl="1">
              <a:buNone/>
            </a:pPr>
            <a:endParaRPr lang="en-US" altLang="en-US" sz="2000" dirty="0"/>
          </a:p>
          <a:p>
            <a:pPr lvl="1"/>
            <a:endParaRPr lang="en-US" altLang="en-US" sz="2000" dirty="0"/>
          </a:p>
        </p:txBody>
      </p:sp>
      <p:sp>
        <p:nvSpPr>
          <p:cNvPr id="7" name="Title 1"/>
          <p:cNvSpPr txBox="1">
            <a:spLocks/>
          </p:cNvSpPr>
          <p:nvPr/>
        </p:nvSpPr>
        <p:spPr>
          <a:xfrm>
            <a:off x="2209800" y="116633"/>
            <a:ext cx="7772400" cy="1470025"/>
          </a:xfrm>
          <a:prstGeom prst="rect">
            <a:avLst/>
          </a:prstGeom>
        </p:spPr>
        <p:txBody>
          <a:bodyPr/>
          <a:lstStyle/>
          <a:p>
            <a:pPr algn="ctr">
              <a:spcBef>
                <a:spcPct val="0"/>
              </a:spcBef>
              <a:defRPr/>
            </a:pPr>
            <a:r>
              <a:rPr lang="en-AU" sz="4400" b="1" u="sng" dirty="0">
                <a:latin typeface="+mj-lt"/>
                <a:ea typeface="+mj-ea"/>
                <a:cs typeface="+mj-cs"/>
              </a:rPr>
              <a:t>SERIES</a:t>
            </a:r>
          </a:p>
        </p:txBody>
      </p:sp>
      <p:graphicFrame>
        <p:nvGraphicFramePr>
          <p:cNvPr id="30722" name="Object 2"/>
          <p:cNvGraphicFramePr>
            <a:graphicFrameLocks noChangeAspect="1"/>
          </p:cNvGraphicFramePr>
          <p:nvPr/>
        </p:nvGraphicFramePr>
        <p:xfrm>
          <a:off x="2495551" y="4077072"/>
          <a:ext cx="7178675" cy="1963738"/>
        </p:xfrm>
        <a:graphic>
          <a:graphicData uri="http://schemas.openxmlformats.org/presentationml/2006/ole">
            <mc:AlternateContent xmlns:mc="http://schemas.openxmlformats.org/markup-compatibility/2006">
              <mc:Choice xmlns:v="urn:schemas-microsoft-com:vml" Requires="v">
                <p:oleObj name="Equation" r:id="rId3" imgW="2971800" imgH="812520" progId="Equation.3">
                  <p:embed/>
                </p:oleObj>
              </mc:Choice>
              <mc:Fallback>
                <p:oleObj name="Equation" r:id="rId3" imgW="2971800" imgH="812520" progId="Equation.3">
                  <p:embed/>
                  <p:pic>
                    <p:nvPicPr>
                      <p:cNvPr id="307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4077072"/>
                        <a:ext cx="7178675" cy="19637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98914E-C8BA-4A7E-844A-57250294BB4D}" type="slidenum">
              <a:rPr lang="en-US" altLang="en-US"/>
              <a:pPr/>
              <a:t>25</a:t>
            </a:fld>
            <a:endParaRPr lang="en-US" altLang="en-US" dirty="0"/>
          </a:p>
        </p:txBody>
      </p:sp>
      <p:sp>
        <p:nvSpPr>
          <p:cNvPr id="7" name="Title 1"/>
          <p:cNvSpPr txBox="1">
            <a:spLocks/>
          </p:cNvSpPr>
          <p:nvPr/>
        </p:nvSpPr>
        <p:spPr>
          <a:xfrm>
            <a:off x="2209800" y="116633"/>
            <a:ext cx="7772400" cy="1470025"/>
          </a:xfrm>
          <a:prstGeom prst="rect">
            <a:avLst/>
          </a:prstGeom>
        </p:spPr>
        <p:txBody>
          <a:bodyPr/>
          <a:lstStyle/>
          <a:p>
            <a:pPr algn="ctr">
              <a:spcBef>
                <a:spcPct val="0"/>
              </a:spcBef>
              <a:defRPr/>
            </a:pPr>
            <a:r>
              <a:rPr lang="en-AU" sz="4400" b="1" u="sng" dirty="0">
                <a:latin typeface="+mj-lt"/>
                <a:ea typeface="+mj-ea"/>
                <a:cs typeface="+mj-cs"/>
              </a:rPr>
              <a:t>SERIES</a:t>
            </a:r>
          </a:p>
        </p:txBody>
      </p:sp>
      <p:pic>
        <p:nvPicPr>
          <p:cNvPr id="32772" name="Picture 4" descr="http://staff.norman.k12.ok.us/~cyohn/index_files/bohrnotes_files/image005.gif"/>
          <p:cNvPicPr>
            <a:picLocks noChangeAspect="1" noChangeArrowheads="1"/>
          </p:cNvPicPr>
          <p:nvPr/>
        </p:nvPicPr>
        <p:blipFill>
          <a:blip r:embed="rId3" cstate="print"/>
          <a:srcRect/>
          <a:stretch>
            <a:fillRect/>
          </a:stretch>
        </p:blipFill>
        <p:spPr bwMode="auto">
          <a:xfrm>
            <a:off x="2279576" y="1484785"/>
            <a:ext cx="7848872" cy="4744207"/>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430589" y="1958976"/>
            <a:ext cx="5521325" cy="4562475"/>
          </a:xfrm>
          <a:prstGeom prst="rect">
            <a:avLst/>
          </a:prstGeom>
          <a:solidFill>
            <a:srgbClr val="99CCFF"/>
          </a:solidFill>
          <a:ln w="9525">
            <a:noFill/>
            <a:miter lim="800000"/>
            <a:headEnd/>
            <a:tailEnd/>
          </a:ln>
          <a:effectLst/>
        </p:spPr>
        <p:txBody>
          <a:bodyPr wrap="none" anchor="ctr"/>
          <a:lstStyle/>
          <a:p>
            <a:endParaRPr lang="en-AU" dirty="0"/>
          </a:p>
        </p:txBody>
      </p:sp>
      <p:sp>
        <p:nvSpPr>
          <p:cNvPr id="76803" name="Oval 3"/>
          <p:cNvSpPr>
            <a:spLocks noChangeArrowheads="1"/>
          </p:cNvSpPr>
          <p:nvPr/>
        </p:nvSpPr>
        <p:spPr bwMode="auto">
          <a:xfrm>
            <a:off x="4006851" y="3956050"/>
            <a:ext cx="4873625" cy="4840288"/>
          </a:xfrm>
          <a:prstGeom prst="ellipse">
            <a:avLst/>
          </a:prstGeom>
          <a:solidFill>
            <a:srgbClr val="CCFFCC"/>
          </a:solidFill>
          <a:ln w="9525">
            <a:solidFill>
              <a:schemeClr val="tx1"/>
            </a:solidFill>
            <a:round/>
            <a:headEnd/>
            <a:tailEnd/>
          </a:ln>
          <a:effectLst/>
        </p:spPr>
        <p:txBody>
          <a:bodyPr wrap="none" anchor="ctr"/>
          <a:lstStyle/>
          <a:p>
            <a:endParaRPr lang="en-AU" dirty="0"/>
          </a:p>
        </p:txBody>
      </p:sp>
      <p:sp>
        <p:nvSpPr>
          <p:cNvPr id="76804" name="Oval 4"/>
          <p:cNvSpPr>
            <a:spLocks noChangeArrowheads="1"/>
          </p:cNvSpPr>
          <p:nvPr/>
        </p:nvSpPr>
        <p:spPr bwMode="auto">
          <a:xfrm>
            <a:off x="5707064" y="5643564"/>
            <a:ext cx="1474787" cy="1474787"/>
          </a:xfrm>
          <a:prstGeom prst="ellipse">
            <a:avLst/>
          </a:prstGeom>
          <a:noFill/>
          <a:ln w="9525">
            <a:solidFill>
              <a:schemeClr val="tx1"/>
            </a:solidFill>
            <a:round/>
            <a:headEnd/>
            <a:tailEnd/>
          </a:ln>
          <a:effectLst/>
        </p:spPr>
        <p:txBody>
          <a:bodyPr wrap="none" anchor="ctr"/>
          <a:lstStyle/>
          <a:p>
            <a:endParaRPr lang="en-AU" dirty="0"/>
          </a:p>
        </p:txBody>
      </p:sp>
      <p:sp>
        <p:nvSpPr>
          <p:cNvPr id="76805" name="Oval 5"/>
          <p:cNvSpPr>
            <a:spLocks noChangeArrowheads="1"/>
          </p:cNvSpPr>
          <p:nvPr/>
        </p:nvSpPr>
        <p:spPr bwMode="auto">
          <a:xfrm>
            <a:off x="6389689" y="6315076"/>
            <a:ext cx="111125" cy="111125"/>
          </a:xfrm>
          <a:prstGeom prst="ellipse">
            <a:avLst/>
          </a:prstGeom>
          <a:solidFill>
            <a:schemeClr val="accent1"/>
          </a:solidFill>
          <a:ln w="9525">
            <a:solidFill>
              <a:schemeClr val="tx1"/>
            </a:solidFill>
            <a:round/>
            <a:headEnd/>
            <a:tailEnd/>
          </a:ln>
          <a:effectLst/>
        </p:spPr>
        <p:txBody>
          <a:bodyPr wrap="none" anchor="ctr"/>
          <a:lstStyle/>
          <a:p>
            <a:endParaRPr lang="en-AU" dirty="0"/>
          </a:p>
        </p:txBody>
      </p:sp>
      <p:sp>
        <p:nvSpPr>
          <p:cNvPr id="76806" name="Freeform 6"/>
          <p:cNvSpPr>
            <a:spLocks/>
          </p:cNvSpPr>
          <p:nvPr/>
        </p:nvSpPr>
        <p:spPr bwMode="auto">
          <a:xfrm>
            <a:off x="7272338" y="3195638"/>
            <a:ext cx="938212" cy="1909762"/>
          </a:xfrm>
          <a:custGeom>
            <a:avLst/>
            <a:gdLst/>
            <a:ahLst/>
            <a:cxnLst>
              <a:cxn ang="0">
                <a:pos x="69" y="0"/>
              </a:cxn>
              <a:cxn ang="0">
                <a:pos x="261" y="696"/>
              </a:cxn>
              <a:cxn ang="0">
                <a:pos x="0" y="1089"/>
              </a:cxn>
              <a:cxn ang="0">
                <a:pos x="120" y="1170"/>
              </a:cxn>
              <a:cxn ang="0">
                <a:pos x="159" y="1203"/>
              </a:cxn>
              <a:cxn ang="0">
                <a:pos x="483" y="849"/>
              </a:cxn>
              <a:cxn ang="0">
                <a:pos x="591" y="0"/>
              </a:cxn>
              <a:cxn ang="0">
                <a:pos x="69" y="0"/>
              </a:cxn>
            </a:cxnLst>
            <a:rect l="0" t="0" r="r" b="b"/>
            <a:pathLst>
              <a:path w="591" h="1203">
                <a:moveTo>
                  <a:pt x="69" y="0"/>
                </a:moveTo>
                <a:lnTo>
                  <a:pt x="261" y="696"/>
                </a:lnTo>
                <a:lnTo>
                  <a:pt x="0" y="1089"/>
                </a:lnTo>
                <a:lnTo>
                  <a:pt x="120" y="1170"/>
                </a:lnTo>
                <a:lnTo>
                  <a:pt x="159" y="1203"/>
                </a:lnTo>
                <a:lnTo>
                  <a:pt x="483" y="849"/>
                </a:lnTo>
                <a:lnTo>
                  <a:pt x="591" y="0"/>
                </a:lnTo>
                <a:lnTo>
                  <a:pt x="69" y="0"/>
                </a:lnTo>
                <a:close/>
              </a:path>
            </a:pathLst>
          </a:custGeom>
          <a:solidFill>
            <a:schemeClr val="bg1"/>
          </a:solidFill>
          <a:ln w="9525">
            <a:noFill/>
            <a:round/>
            <a:headEnd/>
            <a:tailEnd/>
          </a:ln>
          <a:effectLst/>
        </p:spPr>
        <p:txBody>
          <a:bodyPr/>
          <a:lstStyle/>
          <a:p>
            <a:endParaRPr lang="en-AU" dirty="0"/>
          </a:p>
        </p:txBody>
      </p:sp>
      <p:sp>
        <p:nvSpPr>
          <p:cNvPr id="76807" name="Freeform 7"/>
          <p:cNvSpPr>
            <a:spLocks/>
          </p:cNvSpPr>
          <p:nvPr/>
        </p:nvSpPr>
        <p:spPr bwMode="auto">
          <a:xfrm>
            <a:off x="6153150" y="3200400"/>
            <a:ext cx="1066800" cy="1885950"/>
          </a:xfrm>
          <a:custGeom>
            <a:avLst/>
            <a:gdLst/>
            <a:ahLst/>
            <a:cxnLst>
              <a:cxn ang="0">
                <a:pos x="255" y="0"/>
              </a:cxn>
              <a:cxn ang="0">
                <a:pos x="0" y="486"/>
              </a:cxn>
              <a:cxn ang="0">
                <a:pos x="60" y="1188"/>
              </a:cxn>
              <a:cxn ang="0">
                <a:pos x="126" y="1179"/>
              </a:cxn>
              <a:cxn ang="0">
                <a:pos x="183" y="1179"/>
              </a:cxn>
              <a:cxn ang="0">
                <a:pos x="237" y="1179"/>
              </a:cxn>
              <a:cxn ang="0">
                <a:pos x="303" y="1185"/>
              </a:cxn>
              <a:cxn ang="0">
                <a:pos x="369" y="483"/>
              </a:cxn>
              <a:cxn ang="0">
                <a:pos x="672" y="0"/>
              </a:cxn>
              <a:cxn ang="0">
                <a:pos x="255" y="0"/>
              </a:cxn>
            </a:cxnLst>
            <a:rect l="0" t="0" r="r" b="b"/>
            <a:pathLst>
              <a:path w="672" h="1188">
                <a:moveTo>
                  <a:pt x="255" y="0"/>
                </a:moveTo>
                <a:lnTo>
                  <a:pt x="0" y="486"/>
                </a:lnTo>
                <a:lnTo>
                  <a:pt x="60" y="1188"/>
                </a:lnTo>
                <a:lnTo>
                  <a:pt x="126" y="1179"/>
                </a:lnTo>
                <a:lnTo>
                  <a:pt x="183" y="1179"/>
                </a:lnTo>
                <a:lnTo>
                  <a:pt x="237" y="1179"/>
                </a:lnTo>
                <a:lnTo>
                  <a:pt x="303" y="1185"/>
                </a:lnTo>
                <a:lnTo>
                  <a:pt x="369" y="483"/>
                </a:lnTo>
                <a:lnTo>
                  <a:pt x="672" y="0"/>
                </a:lnTo>
                <a:lnTo>
                  <a:pt x="255" y="0"/>
                </a:lnTo>
                <a:close/>
              </a:path>
            </a:pathLst>
          </a:custGeom>
          <a:solidFill>
            <a:schemeClr val="bg1"/>
          </a:solidFill>
          <a:ln w="9525">
            <a:noFill/>
            <a:round/>
            <a:headEnd/>
            <a:tailEnd/>
          </a:ln>
          <a:effectLst/>
        </p:spPr>
        <p:txBody>
          <a:bodyPr/>
          <a:lstStyle/>
          <a:p>
            <a:endParaRPr lang="en-AU" dirty="0"/>
          </a:p>
        </p:txBody>
      </p:sp>
      <p:sp>
        <p:nvSpPr>
          <p:cNvPr id="76808" name="Freeform 8"/>
          <p:cNvSpPr>
            <a:spLocks/>
          </p:cNvSpPr>
          <p:nvPr/>
        </p:nvSpPr>
        <p:spPr bwMode="auto">
          <a:xfrm>
            <a:off x="4591050" y="3200401"/>
            <a:ext cx="1481138" cy="2733675"/>
          </a:xfrm>
          <a:custGeom>
            <a:avLst/>
            <a:gdLst/>
            <a:ahLst/>
            <a:cxnLst>
              <a:cxn ang="0">
                <a:pos x="423" y="0"/>
              </a:cxn>
              <a:cxn ang="0">
                <a:pos x="0" y="1008"/>
              </a:cxn>
              <a:cxn ang="0">
                <a:pos x="804" y="1722"/>
              </a:cxn>
              <a:cxn ang="0">
                <a:pos x="837" y="1665"/>
              </a:cxn>
              <a:cxn ang="0">
                <a:pos x="870" y="1641"/>
              </a:cxn>
              <a:cxn ang="0">
                <a:pos x="897" y="1620"/>
              </a:cxn>
              <a:cxn ang="0">
                <a:pos x="933" y="1599"/>
              </a:cxn>
              <a:cxn ang="0">
                <a:pos x="390" y="681"/>
              </a:cxn>
              <a:cxn ang="0">
                <a:pos x="684" y="0"/>
              </a:cxn>
              <a:cxn ang="0">
                <a:pos x="423" y="0"/>
              </a:cxn>
            </a:cxnLst>
            <a:rect l="0" t="0" r="r" b="b"/>
            <a:pathLst>
              <a:path w="933" h="1722">
                <a:moveTo>
                  <a:pt x="423" y="0"/>
                </a:moveTo>
                <a:lnTo>
                  <a:pt x="0" y="1008"/>
                </a:lnTo>
                <a:lnTo>
                  <a:pt x="804" y="1722"/>
                </a:lnTo>
                <a:lnTo>
                  <a:pt x="837" y="1665"/>
                </a:lnTo>
                <a:lnTo>
                  <a:pt x="870" y="1641"/>
                </a:lnTo>
                <a:lnTo>
                  <a:pt x="897" y="1620"/>
                </a:lnTo>
                <a:lnTo>
                  <a:pt x="933" y="1599"/>
                </a:lnTo>
                <a:lnTo>
                  <a:pt x="390" y="681"/>
                </a:lnTo>
                <a:lnTo>
                  <a:pt x="684" y="0"/>
                </a:lnTo>
                <a:lnTo>
                  <a:pt x="423" y="0"/>
                </a:lnTo>
                <a:close/>
              </a:path>
            </a:pathLst>
          </a:custGeom>
          <a:solidFill>
            <a:schemeClr val="bg1"/>
          </a:solidFill>
          <a:ln w="9525">
            <a:noFill/>
            <a:round/>
            <a:headEnd/>
            <a:tailEnd/>
          </a:ln>
          <a:effectLst/>
        </p:spPr>
        <p:txBody>
          <a:bodyPr/>
          <a:lstStyle/>
          <a:p>
            <a:endParaRPr lang="en-AU" dirty="0"/>
          </a:p>
        </p:txBody>
      </p:sp>
      <p:sp>
        <p:nvSpPr>
          <p:cNvPr id="76809" name="Rectangle 9"/>
          <p:cNvSpPr>
            <a:spLocks noChangeArrowheads="1"/>
          </p:cNvSpPr>
          <p:nvPr/>
        </p:nvSpPr>
        <p:spPr bwMode="auto">
          <a:xfrm>
            <a:off x="4033839" y="2657475"/>
            <a:ext cx="4752975" cy="541338"/>
          </a:xfrm>
          <a:prstGeom prst="rect">
            <a:avLst/>
          </a:prstGeom>
          <a:solidFill>
            <a:srgbClr val="DDDDDD"/>
          </a:solidFill>
          <a:ln w="9525">
            <a:noFill/>
            <a:miter lim="800000"/>
            <a:headEnd/>
            <a:tailEnd/>
          </a:ln>
          <a:effectLst/>
        </p:spPr>
        <p:txBody>
          <a:bodyPr wrap="none" anchor="ctr"/>
          <a:lstStyle/>
          <a:p>
            <a:endParaRPr lang="en-AU" dirty="0"/>
          </a:p>
        </p:txBody>
      </p:sp>
      <p:sp>
        <p:nvSpPr>
          <p:cNvPr id="76810" name="Rectangle 10"/>
          <p:cNvSpPr>
            <a:spLocks noGrp="1" noChangeArrowheads="1"/>
          </p:cNvSpPr>
          <p:nvPr>
            <p:ph type="title"/>
          </p:nvPr>
        </p:nvSpPr>
        <p:spPr/>
        <p:txBody>
          <a:bodyPr/>
          <a:lstStyle/>
          <a:p>
            <a:r>
              <a:rPr lang="en-US" b="1" u="sng" dirty="0"/>
              <a:t>HYDROGEN SPECTRAL LINES</a:t>
            </a:r>
          </a:p>
        </p:txBody>
      </p:sp>
      <p:sp>
        <p:nvSpPr>
          <p:cNvPr id="76811" name="AutoShape 11">
            <a:hlinkClick r:id="rId3" action="ppaction://hlinksldjump" highlightClick="1"/>
          </p:cNvPr>
          <p:cNvSpPr>
            <a:spLocks noChangeArrowheads="1"/>
          </p:cNvSpPr>
          <p:nvPr/>
        </p:nvSpPr>
        <p:spPr bwMode="auto">
          <a:xfrm>
            <a:off x="1524000" y="6172200"/>
            <a:ext cx="609600" cy="357188"/>
          </a:xfrm>
          <a:prstGeom prst="actionButtonBeginning">
            <a:avLst/>
          </a:prstGeom>
          <a:solidFill>
            <a:schemeClr val="bg1">
              <a:alpha val="50000"/>
            </a:schemeClr>
          </a:solidFill>
          <a:ln w="9525">
            <a:solidFill>
              <a:schemeClr val="bg1"/>
            </a:solidFill>
            <a:miter lim="800000"/>
            <a:headEnd/>
            <a:tailEnd/>
          </a:ln>
          <a:effectLst/>
        </p:spPr>
        <p:txBody>
          <a:bodyPr wrap="none" anchor="ctr"/>
          <a:lstStyle/>
          <a:p>
            <a:endParaRPr lang="en-AU" dirty="0"/>
          </a:p>
        </p:txBody>
      </p:sp>
      <p:sp>
        <p:nvSpPr>
          <p:cNvPr id="76812" name="Line 12"/>
          <p:cNvSpPr>
            <a:spLocks noChangeShapeType="1"/>
          </p:cNvSpPr>
          <p:nvPr/>
        </p:nvSpPr>
        <p:spPr bwMode="auto">
          <a:xfrm>
            <a:off x="5251450" y="2647951"/>
            <a:ext cx="0" cy="555625"/>
          </a:xfrm>
          <a:prstGeom prst="line">
            <a:avLst/>
          </a:prstGeom>
          <a:noFill/>
          <a:ln w="9525">
            <a:solidFill>
              <a:schemeClr val="bg1"/>
            </a:solidFill>
            <a:round/>
            <a:headEnd/>
            <a:tailEnd/>
          </a:ln>
          <a:effectLst/>
        </p:spPr>
        <p:txBody>
          <a:bodyPr/>
          <a:lstStyle/>
          <a:p>
            <a:endParaRPr lang="en-AU" dirty="0"/>
          </a:p>
        </p:txBody>
      </p:sp>
      <p:sp>
        <p:nvSpPr>
          <p:cNvPr id="76813" name="Line 13"/>
          <p:cNvSpPr>
            <a:spLocks noChangeShapeType="1"/>
          </p:cNvSpPr>
          <p:nvPr/>
        </p:nvSpPr>
        <p:spPr bwMode="auto">
          <a:xfrm>
            <a:off x="5283200" y="2644776"/>
            <a:ext cx="0" cy="555625"/>
          </a:xfrm>
          <a:prstGeom prst="line">
            <a:avLst/>
          </a:prstGeom>
          <a:noFill/>
          <a:ln w="9525">
            <a:solidFill>
              <a:schemeClr val="bg1"/>
            </a:solidFill>
            <a:round/>
            <a:headEnd/>
            <a:tailEnd/>
          </a:ln>
          <a:effectLst/>
        </p:spPr>
        <p:txBody>
          <a:bodyPr/>
          <a:lstStyle/>
          <a:p>
            <a:endParaRPr lang="en-AU" dirty="0"/>
          </a:p>
        </p:txBody>
      </p:sp>
      <p:sp>
        <p:nvSpPr>
          <p:cNvPr id="76814" name="Line 14"/>
          <p:cNvSpPr>
            <a:spLocks noChangeShapeType="1"/>
          </p:cNvSpPr>
          <p:nvPr/>
        </p:nvSpPr>
        <p:spPr bwMode="auto">
          <a:xfrm>
            <a:off x="5311775" y="2647951"/>
            <a:ext cx="0" cy="555625"/>
          </a:xfrm>
          <a:prstGeom prst="line">
            <a:avLst/>
          </a:prstGeom>
          <a:noFill/>
          <a:ln w="9525">
            <a:solidFill>
              <a:schemeClr val="bg1"/>
            </a:solidFill>
            <a:round/>
            <a:headEnd/>
            <a:tailEnd/>
          </a:ln>
          <a:effectLst/>
        </p:spPr>
        <p:txBody>
          <a:bodyPr/>
          <a:lstStyle/>
          <a:p>
            <a:endParaRPr lang="en-AU" dirty="0"/>
          </a:p>
        </p:txBody>
      </p:sp>
      <p:sp>
        <p:nvSpPr>
          <p:cNvPr id="76815" name="Line 15"/>
          <p:cNvSpPr>
            <a:spLocks noChangeShapeType="1"/>
          </p:cNvSpPr>
          <p:nvPr/>
        </p:nvSpPr>
        <p:spPr bwMode="auto">
          <a:xfrm>
            <a:off x="5340350" y="2647951"/>
            <a:ext cx="0" cy="555625"/>
          </a:xfrm>
          <a:prstGeom prst="line">
            <a:avLst/>
          </a:prstGeom>
          <a:noFill/>
          <a:ln w="9525">
            <a:solidFill>
              <a:schemeClr val="bg1"/>
            </a:solidFill>
            <a:round/>
            <a:headEnd/>
            <a:tailEnd/>
          </a:ln>
          <a:effectLst/>
        </p:spPr>
        <p:txBody>
          <a:bodyPr/>
          <a:lstStyle/>
          <a:p>
            <a:endParaRPr lang="en-AU" dirty="0"/>
          </a:p>
        </p:txBody>
      </p:sp>
      <p:sp>
        <p:nvSpPr>
          <p:cNvPr id="76816" name="Line 16"/>
          <p:cNvSpPr>
            <a:spLocks noChangeShapeType="1"/>
          </p:cNvSpPr>
          <p:nvPr/>
        </p:nvSpPr>
        <p:spPr bwMode="auto">
          <a:xfrm>
            <a:off x="5368925" y="2651126"/>
            <a:ext cx="0" cy="555625"/>
          </a:xfrm>
          <a:prstGeom prst="line">
            <a:avLst/>
          </a:prstGeom>
          <a:noFill/>
          <a:ln w="9525">
            <a:solidFill>
              <a:schemeClr val="bg1"/>
            </a:solidFill>
            <a:round/>
            <a:headEnd/>
            <a:tailEnd/>
          </a:ln>
          <a:effectLst/>
        </p:spPr>
        <p:txBody>
          <a:bodyPr/>
          <a:lstStyle/>
          <a:p>
            <a:endParaRPr lang="en-AU" dirty="0"/>
          </a:p>
        </p:txBody>
      </p:sp>
      <p:sp>
        <p:nvSpPr>
          <p:cNvPr id="76817" name="Line 17"/>
          <p:cNvSpPr>
            <a:spLocks noChangeShapeType="1"/>
          </p:cNvSpPr>
          <p:nvPr/>
        </p:nvSpPr>
        <p:spPr bwMode="auto">
          <a:xfrm>
            <a:off x="5400675" y="2651126"/>
            <a:ext cx="0" cy="555625"/>
          </a:xfrm>
          <a:prstGeom prst="line">
            <a:avLst/>
          </a:prstGeom>
          <a:noFill/>
          <a:ln w="9525">
            <a:solidFill>
              <a:schemeClr val="bg1"/>
            </a:solidFill>
            <a:round/>
            <a:headEnd/>
            <a:tailEnd/>
          </a:ln>
          <a:effectLst/>
        </p:spPr>
        <p:txBody>
          <a:bodyPr/>
          <a:lstStyle/>
          <a:p>
            <a:endParaRPr lang="en-AU" dirty="0"/>
          </a:p>
        </p:txBody>
      </p:sp>
      <p:sp>
        <p:nvSpPr>
          <p:cNvPr id="76818" name="Line 18"/>
          <p:cNvSpPr>
            <a:spLocks noChangeShapeType="1"/>
          </p:cNvSpPr>
          <p:nvPr/>
        </p:nvSpPr>
        <p:spPr bwMode="auto">
          <a:xfrm>
            <a:off x="5486400" y="2651126"/>
            <a:ext cx="0" cy="555625"/>
          </a:xfrm>
          <a:prstGeom prst="line">
            <a:avLst/>
          </a:prstGeom>
          <a:noFill/>
          <a:ln w="9525">
            <a:solidFill>
              <a:schemeClr val="bg1"/>
            </a:solidFill>
            <a:round/>
            <a:headEnd/>
            <a:tailEnd/>
          </a:ln>
          <a:effectLst/>
        </p:spPr>
        <p:txBody>
          <a:bodyPr/>
          <a:lstStyle/>
          <a:p>
            <a:endParaRPr lang="en-AU" dirty="0"/>
          </a:p>
        </p:txBody>
      </p:sp>
      <p:sp>
        <p:nvSpPr>
          <p:cNvPr id="76819" name="Line 19"/>
          <p:cNvSpPr>
            <a:spLocks noChangeShapeType="1"/>
          </p:cNvSpPr>
          <p:nvPr/>
        </p:nvSpPr>
        <p:spPr bwMode="auto">
          <a:xfrm>
            <a:off x="5683250" y="2647951"/>
            <a:ext cx="0" cy="555625"/>
          </a:xfrm>
          <a:prstGeom prst="line">
            <a:avLst/>
          </a:prstGeom>
          <a:noFill/>
          <a:ln w="9525">
            <a:solidFill>
              <a:schemeClr val="bg1"/>
            </a:solidFill>
            <a:round/>
            <a:headEnd/>
            <a:tailEnd/>
          </a:ln>
          <a:effectLst/>
        </p:spPr>
        <p:txBody>
          <a:bodyPr/>
          <a:lstStyle/>
          <a:p>
            <a:endParaRPr lang="en-AU" dirty="0"/>
          </a:p>
        </p:txBody>
      </p:sp>
      <p:sp>
        <p:nvSpPr>
          <p:cNvPr id="76820" name="Line 20"/>
          <p:cNvSpPr>
            <a:spLocks noChangeShapeType="1"/>
          </p:cNvSpPr>
          <p:nvPr/>
        </p:nvSpPr>
        <p:spPr bwMode="auto">
          <a:xfrm>
            <a:off x="6557963" y="2649539"/>
            <a:ext cx="0" cy="555625"/>
          </a:xfrm>
          <a:prstGeom prst="line">
            <a:avLst/>
          </a:prstGeom>
          <a:noFill/>
          <a:ln w="9525">
            <a:solidFill>
              <a:schemeClr val="bg1"/>
            </a:solidFill>
            <a:round/>
            <a:headEnd/>
            <a:tailEnd/>
          </a:ln>
          <a:effectLst/>
        </p:spPr>
        <p:txBody>
          <a:bodyPr/>
          <a:lstStyle/>
          <a:p>
            <a:endParaRPr lang="en-AU" dirty="0"/>
          </a:p>
        </p:txBody>
      </p:sp>
      <p:sp>
        <p:nvSpPr>
          <p:cNvPr id="76821" name="Line 21"/>
          <p:cNvSpPr>
            <a:spLocks noChangeShapeType="1"/>
          </p:cNvSpPr>
          <p:nvPr/>
        </p:nvSpPr>
        <p:spPr bwMode="auto">
          <a:xfrm>
            <a:off x="6573838" y="2646364"/>
            <a:ext cx="0" cy="555625"/>
          </a:xfrm>
          <a:prstGeom prst="line">
            <a:avLst/>
          </a:prstGeom>
          <a:noFill/>
          <a:ln w="9525">
            <a:solidFill>
              <a:schemeClr val="bg1"/>
            </a:solidFill>
            <a:round/>
            <a:headEnd/>
            <a:tailEnd/>
          </a:ln>
          <a:effectLst/>
        </p:spPr>
        <p:txBody>
          <a:bodyPr/>
          <a:lstStyle/>
          <a:p>
            <a:endParaRPr lang="en-AU" dirty="0"/>
          </a:p>
        </p:txBody>
      </p:sp>
      <p:sp>
        <p:nvSpPr>
          <p:cNvPr id="76822" name="Line 22"/>
          <p:cNvSpPr>
            <a:spLocks noChangeShapeType="1"/>
          </p:cNvSpPr>
          <p:nvPr/>
        </p:nvSpPr>
        <p:spPr bwMode="auto">
          <a:xfrm>
            <a:off x="6596063" y="2649539"/>
            <a:ext cx="0" cy="555625"/>
          </a:xfrm>
          <a:prstGeom prst="line">
            <a:avLst/>
          </a:prstGeom>
          <a:noFill/>
          <a:ln w="9525">
            <a:solidFill>
              <a:schemeClr val="bg1"/>
            </a:solidFill>
            <a:round/>
            <a:headEnd/>
            <a:tailEnd/>
          </a:ln>
          <a:effectLst/>
        </p:spPr>
        <p:txBody>
          <a:bodyPr/>
          <a:lstStyle/>
          <a:p>
            <a:endParaRPr lang="en-AU" dirty="0"/>
          </a:p>
        </p:txBody>
      </p:sp>
      <p:sp>
        <p:nvSpPr>
          <p:cNvPr id="76823" name="Line 23"/>
          <p:cNvSpPr>
            <a:spLocks noChangeShapeType="1"/>
          </p:cNvSpPr>
          <p:nvPr/>
        </p:nvSpPr>
        <p:spPr bwMode="auto">
          <a:xfrm>
            <a:off x="6618288" y="2649539"/>
            <a:ext cx="0" cy="555625"/>
          </a:xfrm>
          <a:prstGeom prst="line">
            <a:avLst/>
          </a:prstGeom>
          <a:noFill/>
          <a:ln w="9525">
            <a:solidFill>
              <a:schemeClr val="bg1"/>
            </a:solidFill>
            <a:round/>
            <a:headEnd/>
            <a:tailEnd/>
          </a:ln>
          <a:effectLst/>
        </p:spPr>
        <p:txBody>
          <a:bodyPr/>
          <a:lstStyle/>
          <a:p>
            <a:endParaRPr lang="en-AU" dirty="0"/>
          </a:p>
        </p:txBody>
      </p:sp>
      <p:sp>
        <p:nvSpPr>
          <p:cNvPr id="76824" name="Line 24"/>
          <p:cNvSpPr>
            <a:spLocks noChangeShapeType="1"/>
          </p:cNvSpPr>
          <p:nvPr/>
        </p:nvSpPr>
        <p:spPr bwMode="auto">
          <a:xfrm>
            <a:off x="6646863" y="2652714"/>
            <a:ext cx="0" cy="555625"/>
          </a:xfrm>
          <a:prstGeom prst="line">
            <a:avLst/>
          </a:prstGeom>
          <a:noFill/>
          <a:ln w="9525">
            <a:solidFill>
              <a:schemeClr val="bg1"/>
            </a:solidFill>
            <a:round/>
            <a:headEnd/>
            <a:tailEnd/>
          </a:ln>
          <a:effectLst/>
        </p:spPr>
        <p:txBody>
          <a:bodyPr/>
          <a:lstStyle/>
          <a:p>
            <a:endParaRPr lang="en-AU" dirty="0"/>
          </a:p>
        </p:txBody>
      </p:sp>
      <p:sp>
        <p:nvSpPr>
          <p:cNvPr id="76825" name="Line 25"/>
          <p:cNvSpPr>
            <a:spLocks noChangeShapeType="1"/>
          </p:cNvSpPr>
          <p:nvPr/>
        </p:nvSpPr>
        <p:spPr bwMode="auto">
          <a:xfrm>
            <a:off x="6688138" y="2652714"/>
            <a:ext cx="0" cy="555625"/>
          </a:xfrm>
          <a:prstGeom prst="line">
            <a:avLst/>
          </a:prstGeom>
          <a:noFill/>
          <a:ln w="9525">
            <a:solidFill>
              <a:schemeClr val="bg1"/>
            </a:solidFill>
            <a:round/>
            <a:headEnd/>
            <a:tailEnd/>
          </a:ln>
          <a:effectLst/>
        </p:spPr>
        <p:txBody>
          <a:bodyPr/>
          <a:lstStyle/>
          <a:p>
            <a:endParaRPr lang="en-AU" dirty="0"/>
          </a:p>
        </p:txBody>
      </p:sp>
      <p:sp>
        <p:nvSpPr>
          <p:cNvPr id="76826" name="Line 26"/>
          <p:cNvSpPr>
            <a:spLocks noChangeShapeType="1"/>
          </p:cNvSpPr>
          <p:nvPr/>
        </p:nvSpPr>
        <p:spPr bwMode="auto">
          <a:xfrm>
            <a:off x="6742113" y="2652714"/>
            <a:ext cx="0" cy="555625"/>
          </a:xfrm>
          <a:prstGeom prst="line">
            <a:avLst/>
          </a:prstGeom>
          <a:noFill/>
          <a:ln w="9525">
            <a:solidFill>
              <a:schemeClr val="bg1"/>
            </a:solidFill>
            <a:round/>
            <a:headEnd/>
            <a:tailEnd/>
          </a:ln>
          <a:effectLst/>
        </p:spPr>
        <p:txBody>
          <a:bodyPr/>
          <a:lstStyle/>
          <a:p>
            <a:endParaRPr lang="en-AU" dirty="0"/>
          </a:p>
        </p:txBody>
      </p:sp>
      <p:sp>
        <p:nvSpPr>
          <p:cNvPr id="76827" name="Line 27"/>
          <p:cNvSpPr>
            <a:spLocks noChangeShapeType="1"/>
          </p:cNvSpPr>
          <p:nvPr/>
        </p:nvSpPr>
        <p:spPr bwMode="auto">
          <a:xfrm>
            <a:off x="6859588" y="2649539"/>
            <a:ext cx="0" cy="555625"/>
          </a:xfrm>
          <a:prstGeom prst="line">
            <a:avLst/>
          </a:prstGeom>
          <a:noFill/>
          <a:ln w="9525">
            <a:solidFill>
              <a:schemeClr val="bg1"/>
            </a:solidFill>
            <a:round/>
            <a:headEnd/>
            <a:tailEnd/>
          </a:ln>
          <a:effectLst/>
        </p:spPr>
        <p:txBody>
          <a:bodyPr/>
          <a:lstStyle/>
          <a:p>
            <a:endParaRPr lang="en-AU" dirty="0"/>
          </a:p>
        </p:txBody>
      </p:sp>
      <p:sp>
        <p:nvSpPr>
          <p:cNvPr id="76828" name="Line 28"/>
          <p:cNvSpPr>
            <a:spLocks noChangeShapeType="1"/>
          </p:cNvSpPr>
          <p:nvPr/>
        </p:nvSpPr>
        <p:spPr bwMode="auto">
          <a:xfrm>
            <a:off x="7659688" y="2640014"/>
            <a:ext cx="0" cy="555625"/>
          </a:xfrm>
          <a:prstGeom prst="line">
            <a:avLst/>
          </a:prstGeom>
          <a:noFill/>
          <a:ln w="9525">
            <a:solidFill>
              <a:schemeClr val="bg1"/>
            </a:solidFill>
            <a:round/>
            <a:headEnd/>
            <a:tailEnd/>
          </a:ln>
          <a:effectLst/>
        </p:spPr>
        <p:txBody>
          <a:bodyPr/>
          <a:lstStyle/>
          <a:p>
            <a:endParaRPr lang="en-AU" dirty="0"/>
          </a:p>
        </p:txBody>
      </p:sp>
      <p:sp>
        <p:nvSpPr>
          <p:cNvPr id="76829" name="Line 29"/>
          <p:cNvSpPr>
            <a:spLocks noChangeShapeType="1"/>
          </p:cNvSpPr>
          <p:nvPr/>
        </p:nvSpPr>
        <p:spPr bwMode="auto">
          <a:xfrm>
            <a:off x="7626350" y="2640014"/>
            <a:ext cx="0" cy="555625"/>
          </a:xfrm>
          <a:prstGeom prst="line">
            <a:avLst/>
          </a:prstGeom>
          <a:noFill/>
          <a:ln w="9525">
            <a:solidFill>
              <a:schemeClr val="bg1"/>
            </a:solidFill>
            <a:round/>
            <a:headEnd/>
            <a:tailEnd/>
          </a:ln>
          <a:effectLst/>
        </p:spPr>
        <p:txBody>
          <a:bodyPr/>
          <a:lstStyle/>
          <a:p>
            <a:endParaRPr lang="en-AU" dirty="0"/>
          </a:p>
        </p:txBody>
      </p:sp>
      <p:sp>
        <p:nvSpPr>
          <p:cNvPr id="76830" name="Line 30"/>
          <p:cNvSpPr>
            <a:spLocks noChangeShapeType="1"/>
          </p:cNvSpPr>
          <p:nvPr/>
        </p:nvSpPr>
        <p:spPr bwMode="auto">
          <a:xfrm>
            <a:off x="7562850" y="2644776"/>
            <a:ext cx="0" cy="555625"/>
          </a:xfrm>
          <a:prstGeom prst="line">
            <a:avLst/>
          </a:prstGeom>
          <a:noFill/>
          <a:ln w="9525">
            <a:solidFill>
              <a:schemeClr val="bg1"/>
            </a:solidFill>
            <a:round/>
            <a:headEnd/>
            <a:tailEnd/>
          </a:ln>
          <a:effectLst/>
        </p:spPr>
        <p:txBody>
          <a:bodyPr/>
          <a:lstStyle/>
          <a:p>
            <a:endParaRPr lang="en-AU" dirty="0"/>
          </a:p>
        </p:txBody>
      </p:sp>
      <p:sp>
        <p:nvSpPr>
          <p:cNvPr id="76831" name="Line 31"/>
          <p:cNvSpPr>
            <a:spLocks noChangeShapeType="1"/>
          </p:cNvSpPr>
          <p:nvPr/>
        </p:nvSpPr>
        <p:spPr bwMode="auto">
          <a:xfrm>
            <a:off x="7534275" y="2643189"/>
            <a:ext cx="0" cy="555625"/>
          </a:xfrm>
          <a:prstGeom prst="line">
            <a:avLst/>
          </a:prstGeom>
          <a:noFill/>
          <a:ln w="9525">
            <a:solidFill>
              <a:schemeClr val="bg1"/>
            </a:solidFill>
            <a:round/>
            <a:headEnd/>
            <a:tailEnd/>
          </a:ln>
          <a:effectLst/>
        </p:spPr>
        <p:txBody>
          <a:bodyPr/>
          <a:lstStyle/>
          <a:p>
            <a:endParaRPr lang="en-AU" dirty="0"/>
          </a:p>
        </p:txBody>
      </p:sp>
      <p:sp>
        <p:nvSpPr>
          <p:cNvPr id="76832" name="Line 32"/>
          <p:cNvSpPr>
            <a:spLocks noChangeShapeType="1"/>
          </p:cNvSpPr>
          <p:nvPr/>
        </p:nvSpPr>
        <p:spPr bwMode="auto">
          <a:xfrm>
            <a:off x="7740650" y="2646364"/>
            <a:ext cx="0" cy="555625"/>
          </a:xfrm>
          <a:prstGeom prst="line">
            <a:avLst/>
          </a:prstGeom>
          <a:noFill/>
          <a:ln w="9525">
            <a:solidFill>
              <a:schemeClr val="bg1"/>
            </a:solidFill>
            <a:round/>
            <a:headEnd/>
            <a:tailEnd/>
          </a:ln>
          <a:effectLst/>
        </p:spPr>
        <p:txBody>
          <a:bodyPr/>
          <a:lstStyle/>
          <a:p>
            <a:endParaRPr lang="en-AU" dirty="0"/>
          </a:p>
        </p:txBody>
      </p:sp>
      <p:sp>
        <p:nvSpPr>
          <p:cNvPr id="76833" name="Line 33"/>
          <p:cNvSpPr>
            <a:spLocks noChangeShapeType="1"/>
          </p:cNvSpPr>
          <p:nvPr/>
        </p:nvSpPr>
        <p:spPr bwMode="auto">
          <a:xfrm>
            <a:off x="7851775" y="2643189"/>
            <a:ext cx="0" cy="555625"/>
          </a:xfrm>
          <a:prstGeom prst="line">
            <a:avLst/>
          </a:prstGeom>
          <a:noFill/>
          <a:ln w="9525">
            <a:solidFill>
              <a:schemeClr val="bg1"/>
            </a:solidFill>
            <a:round/>
            <a:headEnd/>
            <a:tailEnd/>
          </a:ln>
          <a:effectLst/>
        </p:spPr>
        <p:txBody>
          <a:bodyPr/>
          <a:lstStyle/>
          <a:p>
            <a:endParaRPr lang="en-AU" dirty="0"/>
          </a:p>
        </p:txBody>
      </p:sp>
      <p:sp>
        <p:nvSpPr>
          <p:cNvPr id="76834" name="Line 34"/>
          <p:cNvSpPr>
            <a:spLocks noChangeShapeType="1"/>
          </p:cNvSpPr>
          <p:nvPr/>
        </p:nvSpPr>
        <p:spPr bwMode="auto">
          <a:xfrm>
            <a:off x="8215313" y="2640014"/>
            <a:ext cx="0" cy="555625"/>
          </a:xfrm>
          <a:prstGeom prst="line">
            <a:avLst/>
          </a:prstGeom>
          <a:noFill/>
          <a:ln w="9525">
            <a:solidFill>
              <a:schemeClr val="bg1"/>
            </a:solidFill>
            <a:round/>
            <a:headEnd/>
            <a:tailEnd/>
          </a:ln>
          <a:effectLst/>
        </p:spPr>
        <p:txBody>
          <a:bodyPr/>
          <a:lstStyle/>
          <a:p>
            <a:endParaRPr lang="en-AU" dirty="0"/>
          </a:p>
        </p:txBody>
      </p:sp>
      <p:sp>
        <p:nvSpPr>
          <p:cNvPr id="76835" name="Line 35"/>
          <p:cNvSpPr>
            <a:spLocks noChangeShapeType="1"/>
          </p:cNvSpPr>
          <p:nvPr/>
        </p:nvSpPr>
        <p:spPr bwMode="auto">
          <a:xfrm>
            <a:off x="7224713" y="2640014"/>
            <a:ext cx="0" cy="555625"/>
          </a:xfrm>
          <a:prstGeom prst="line">
            <a:avLst/>
          </a:prstGeom>
          <a:noFill/>
          <a:ln w="9525">
            <a:solidFill>
              <a:schemeClr val="bg1"/>
            </a:solidFill>
            <a:round/>
            <a:headEnd/>
            <a:tailEnd/>
          </a:ln>
          <a:effectLst/>
        </p:spPr>
        <p:txBody>
          <a:bodyPr/>
          <a:lstStyle/>
          <a:p>
            <a:endParaRPr lang="en-AU" dirty="0"/>
          </a:p>
        </p:txBody>
      </p:sp>
      <p:sp>
        <p:nvSpPr>
          <p:cNvPr id="76836" name="Line 36"/>
          <p:cNvSpPr>
            <a:spLocks noChangeShapeType="1"/>
          </p:cNvSpPr>
          <p:nvPr/>
        </p:nvSpPr>
        <p:spPr bwMode="auto">
          <a:xfrm>
            <a:off x="7386638" y="2646364"/>
            <a:ext cx="0" cy="555625"/>
          </a:xfrm>
          <a:prstGeom prst="line">
            <a:avLst/>
          </a:prstGeom>
          <a:noFill/>
          <a:ln w="9525">
            <a:solidFill>
              <a:schemeClr val="bg1"/>
            </a:solidFill>
            <a:round/>
            <a:headEnd/>
            <a:tailEnd/>
          </a:ln>
          <a:effectLst/>
        </p:spPr>
        <p:txBody>
          <a:bodyPr/>
          <a:lstStyle/>
          <a:p>
            <a:endParaRPr lang="en-AU" dirty="0"/>
          </a:p>
        </p:txBody>
      </p:sp>
      <p:sp>
        <p:nvSpPr>
          <p:cNvPr id="76837" name="Line 37"/>
          <p:cNvSpPr>
            <a:spLocks noChangeShapeType="1"/>
          </p:cNvSpPr>
          <p:nvPr/>
        </p:nvSpPr>
        <p:spPr bwMode="auto">
          <a:xfrm>
            <a:off x="7412038" y="2643189"/>
            <a:ext cx="0" cy="555625"/>
          </a:xfrm>
          <a:prstGeom prst="line">
            <a:avLst/>
          </a:prstGeom>
          <a:noFill/>
          <a:ln w="9525">
            <a:solidFill>
              <a:schemeClr val="bg1"/>
            </a:solidFill>
            <a:round/>
            <a:headEnd/>
            <a:tailEnd/>
          </a:ln>
          <a:effectLst/>
        </p:spPr>
        <p:txBody>
          <a:bodyPr/>
          <a:lstStyle/>
          <a:p>
            <a:endParaRPr lang="en-AU" dirty="0"/>
          </a:p>
        </p:txBody>
      </p:sp>
      <p:sp>
        <p:nvSpPr>
          <p:cNvPr id="76838" name="Line 38"/>
          <p:cNvSpPr>
            <a:spLocks noChangeShapeType="1"/>
          </p:cNvSpPr>
          <p:nvPr/>
        </p:nvSpPr>
        <p:spPr bwMode="auto">
          <a:xfrm>
            <a:off x="7437438" y="2646364"/>
            <a:ext cx="0" cy="555625"/>
          </a:xfrm>
          <a:prstGeom prst="line">
            <a:avLst/>
          </a:prstGeom>
          <a:noFill/>
          <a:ln w="9525">
            <a:solidFill>
              <a:schemeClr val="bg1"/>
            </a:solidFill>
            <a:round/>
            <a:headEnd/>
            <a:tailEnd/>
          </a:ln>
          <a:effectLst/>
        </p:spPr>
        <p:txBody>
          <a:bodyPr/>
          <a:lstStyle/>
          <a:p>
            <a:endParaRPr lang="en-AU" dirty="0"/>
          </a:p>
        </p:txBody>
      </p:sp>
      <p:sp>
        <p:nvSpPr>
          <p:cNvPr id="76839" name="Line 39"/>
          <p:cNvSpPr>
            <a:spLocks noChangeShapeType="1"/>
          </p:cNvSpPr>
          <p:nvPr/>
        </p:nvSpPr>
        <p:spPr bwMode="auto">
          <a:xfrm>
            <a:off x="7459663" y="2646364"/>
            <a:ext cx="0" cy="555625"/>
          </a:xfrm>
          <a:prstGeom prst="line">
            <a:avLst/>
          </a:prstGeom>
          <a:noFill/>
          <a:ln w="9525">
            <a:solidFill>
              <a:schemeClr val="bg1"/>
            </a:solidFill>
            <a:round/>
            <a:headEnd/>
            <a:tailEnd/>
          </a:ln>
          <a:effectLst/>
        </p:spPr>
        <p:txBody>
          <a:bodyPr/>
          <a:lstStyle/>
          <a:p>
            <a:endParaRPr lang="en-AU" dirty="0"/>
          </a:p>
        </p:txBody>
      </p:sp>
      <p:sp>
        <p:nvSpPr>
          <p:cNvPr id="76840" name="Line 40"/>
          <p:cNvSpPr>
            <a:spLocks noChangeShapeType="1"/>
          </p:cNvSpPr>
          <p:nvPr/>
        </p:nvSpPr>
        <p:spPr bwMode="auto">
          <a:xfrm>
            <a:off x="7481888" y="2649539"/>
            <a:ext cx="0" cy="555625"/>
          </a:xfrm>
          <a:prstGeom prst="line">
            <a:avLst/>
          </a:prstGeom>
          <a:noFill/>
          <a:ln w="9525">
            <a:solidFill>
              <a:schemeClr val="bg1"/>
            </a:solidFill>
            <a:round/>
            <a:headEnd/>
            <a:tailEnd/>
          </a:ln>
          <a:effectLst/>
        </p:spPr>
        <p:txBody>
          <a:bodyPr/>
          <a:lstStyle/>
          <a:p>
            <a:endParaRPr lang="en-AU" dirty="0"/>
          </a:p>
        </p:txBody>
      </p:sp>
      <p:sp>
        <p:nvSpPr>
          <p:cNvPr id="76841" name="Line 41"/>
          <p:cNvSpPr>
            <a:spLocks noChangeShapeType="1"/>
          </p:cNvSpPr>
          <p:nvPr/>
        </p:nvSpPr>
        <p:spPr bwMode="auto">
          <a:xfrm>
            <a:off x="7507288" y="2649539"/>
            <a:ext cx="0" cy="555625"/>
          </a:xfrm>
          <a:prstGeom prst="line">
            <a:avLst/>
          </a:prstGeom>
          <a:noFill/>
          <a:ln w="9525">
            <a:solidFill>
              <a:schemeClr val="bg1"/>
            </a:solidFill>
            <a:round/>
            <a:headEnd/>
            <a:tailEnd/>
          </a:ln>
          <a:effectLst/>
        </p:spPr>
        <p:txBody>
          <a:bodyPr/>
          <a:lstStyle/>
          <a:p>
            <a:endParaRPr lang="en-AU" dirty="0"/>
          </a:p>
        </p:txBody>
      </p:sp>
      <p:sp>
        <p:nvSpPr>
          <p:cNvPr id="76842" name="Line 42"/>
          <p:cNvSpPr>
            <a:spLocks noChangeShapeType="1"/>
          </p:cNvSpPr>
          <p:nvPr/>
        </p:nvSpPr>
        <p:spPr bwMode="auto">
          <a:xfrm>
            <a:off x="7583488" y="2640014"/>
            <a:ext cx="0" cy="555625"/>
          </a:xfrm>
          <a:prstGeom prst="line">
            <a:avLst/>
          </a:prstGeom>
          <a:noFill/>
          <a:ln w="9525">
            <a:solidFill>
              <a:schemeClr val="bg1"/>
            </a:solidFill>
            <a:round/>
            <a:headEnd/>
            <a:tailEnd/>
          </a:ln>
          <a:effectLst/>
        </p:spPr>
        <p:txBody>
          <a:bodyPr/>
          <a:lstStyle/>
          <a:p>
            <a:endParaRPr lang="en-AU" dirty="0"/>
          </a:p>
        </p:txBody>
      </p:sp>
      <p:sp>
        <p:nvSpPr>
          <p:cNvPr id="76843" name="Line 43"/>
          <p:cNvSpPr>
            <a:spLocks noChangeShapeType="1"/>
          </p:cNvSpPr>
          <p:nvPr/>
        </p:nvSpPr>
        <p:spPr bwMode="auto">
          <a:xfrm>
            <a:off x="7850188" y="2640014"/>
            <a:ext cx="0" cy="555625"/>
          </a:xfrm>
          <a:prstGeom prst="line">
            <a:avLst/>
          </a:prstGeom>
          <a:noFill/>
          <a:ln w="9525">
            <a:solidFill>
              <a:schemeClr val="bg1"/>
            </a:solidFill>
            <a:round/>
            <a:headEnd/>
            <a:tailEnd/>
          </a:ln>
          <a:effectLst/>
        </p:spPr>
        <p:txBody>
          <a:bodyPr/>
          <a:lstStyle/>
          <a:p>
            <a:endParaRPr lang="en-AU" dirty="0"/>
          </a:p>
        </p:txBody>
      </p:sp>
      <p:grpSp>
        <p:nvGrpSpPr>
          <p:cNvPr id="2" name="Group 44"/>
          <p:cNvGrpSpPr>
            <a:grpSpLocks/>
          </p:cNvGrpSpPr>
          <p:nvPr/>
        </p:nvGrpSpPr>
        <p:grpSpPr bwMode="auto">
          <a:xfrm>
            <a:off x="6156325" y="3976689"/>
            <a:ext cx="495300" cy="1108075"/>
            <a:chOff x="2918" y="2505"/>
            <a:chExt cx="312" cy="698"/>
          </a:xfrm>
        </p:grpSpPr>
        <p:sp>
          <p:nvSpPr>
            <p:cNvPr id="76845" name="Line 45"/>
            <p:cNvSpPr>
              <a:spLocks noChangeShapeType="1"/>
            </p:cNvSpPr>
            <p:nvPr/>
          </p:nvSpPr>
          <p:spPr bwMode="auto">
            <a:xfrm>
              <a:off x="2918" y="2505"/>
              <a:ext cx="61" cy="698"/>
            </a:xfrm>
            <a:prstGeom prst="line">
              <a:avLst/>
            </a:prstGeom>
            <a:noFill/>
            <a:ln w="9525">
              <a:solidFill>
                <a:srgbClr val="800080"/>
              </a:solidFill>
              <a:round/>
              <a:headEnd/>
              <a:tailEnd type="stealth" w="med" len="med"/>
            </a:ln>
            <a:effectLst/>
          </p:spPr>
          <p:txBody>
            <a:bodyPr/>
            <a:lstStyle/>
            <a:p>
              <a:endParaRPr lang="en-AU" dirty="0"/>
            </a:p>
          </p:txBody>
        </p:sp>
        <p:sp>
          <p:nvSpPr>
            <p:cNvPr id="76846" name="Line 46"/>
            <p:cNvSpPr>
              <a:spLocks noChangeShapeType="1"/>
            </p:cNvSpPr>
            <p:nvPr/>
          </p:nvSpPr>
          <p:spPr bwMode="auto">
            <a:xfrm>
              <a:off x="3038" y="2552"/>
              <a:ext cx="9" cy="642"/>
            </a:xfrm>
            <a:prstGeom prst="line">
              <a:avLst/>
            </a:prstGeom>
            <a:noFill/>
            <a:ln w="9525">
              <a:solidFill>
                <a:srgbClr val="000080"/>
              </a:solidFill>
              <a:round/>
              <a:headEnd/>
              <a:tailEnd type="stealth" w="med" len="med"/>
            </a:ln>
            <a:effectLst/>
          </p:spPr>
          <p:txBody>
            <a:bodyPr/>
            <a:lstStyle/>
            <a:p>
              <a:endParaRPr lang="en-AU" dirty="0"/>
            </a:p>
          </p:txBody>
        </p:sp>
        <p:sp>
          <p:nvSpPr>
            <p:cNvPr id="76847" name="Line 47"/>
            <p:cNvSpPr>
              <a:spLocks noChangeShapeType="1"/>
            </p:cNvSpPr>
            <p:nvPr/>
          </p:nvSpPr>
          <p:spPr bwMode="auto">
            <a:xfrm flipH="1">
              <a:off x="3104" y="2631"/>
              <a:ext cx="7" cy="566"/>
            </a:xfrm>
            <a:prstGeom prst="line">
              <a:avLst/>
            </a:prstGeom>
            <a:noFill/>
            <a:ln w="9525">
              <a:solidFill>
                <a:srgbClr val="0000FF"/>
              </a:solidFill>
              <a:round/>
              <a:headEnd/>
              <a:tailEnd type="stealth" w="med" len="med"/>
            </a:ln>
            <a:effectLst/>
          </p:spPr>
          <p:txBody>
            <a:bodyPr/>
            <a:lstStyle/>
            <a:p>
              <a:endParaRPr lang="en-AU" dirty="0"/>
            </a:p>
          </p:txBody>
        </p:sp>
        <p:sp>
          <p:nvSpPr>
            <p:cNvPr id="76848" name="Line 48"/>
            <p:cNvSpPr>
              <a:spLocks noChangeShapeType="1"/>
            </p:cNvSpPr>
            <p:nvPr/>
          </p:nvSpPr>
          <p:spPr bwMode="auto">
            <a:xfrm flipH="1">
              <a:off x="3159" y="2751"/>
              <a:ext cx="29" cy="447"/>
            </a:xfrm>
            <a:prstGeom prst="line">
              <a:avLst/>
            </a:prstGeom>
            <a:noFill/>
            <a:ln w="9525">
              <a:solidFill>
                <a:srgbClr val="003300"/>
              </a:solidFill>
              <a:round/>
              <a:headEnd/>
              <a:tailEnd type="stealth" w="med" len="med"/>
            </a:ln>
            <a:effectLst/>
          </p:spPr>
          <p:txBody>
            <a:bodyPr/>
            <a:lstStyle/>
            <a:p>
              <a:endParaRPr lang="en-AU" dirty="0"/>
            </a:p>
          </p:txBody>
        </p:sp>
        <p:sp>
          <p:nvSpPr>
            <p:cNvPr id="76849" name="Line 49"/>
            <p:cNvSpPr>
              <a:spLocks noChangeShapeType="1"/>
            </p:cNvSpPr>
            <p:nvPr/>
          </p:nvSpPr>
          <p:spPr bwMode="auto">
            <a:xfrm flipH="1">
              <a:off x="3212" y="2978"/>
              <a:ext cx="18" cy="225"/>
            </a:xfrm>
            <a:prstGeom prst="line">
              <a:avLst/>
            </a:prstGeom>
            <a:noFill/>
            <a:ln w="9525">
              <a:solidFill>
                <a:srgbClr val="FF0000"/>
              </a:solidFill>
              <a:round/>
              <a:headEnd/>
              <a:tailEnd type="stealth" w="med" len="med"/>
            </a:ln>
            <a:effectLst/>
          </p:spPr>
          <p:txBody>
            <a:bodyPr/>
            <a:lstStyle/>
            <a:p>
              <a:endParaRPr lang="en-AU" dirty="0"/>
            </a:p>
          </p:txBody>
        </p:sp>
      </p:grpSp>
      <p:grpSp>
        <p:nvGrpSpPr>
          <p:cNvPr id="3" name="Group 50"/>
          <p:cNvGrpSpPr>
            <a:grpSpLocks/>
          </p:cNvGrpSpPr>
          <p:nvPr/>
        </p:nvGrpSpPr>
        <p:grpSpPr bwMode="auto">
          <a:xfrm>
            <a:off x="7272338" y="4298951"/>
            <a:ext cx="514350" cy="809625"/>
            <a:chOff x="3621" y="2708"/>
            <a:chExt cx="324" cy="510"/>
          </a:xfrm>
        </p:grpSpPr>
        <p:sp>
          <p:nvSpPr>
            <p:cNvPr id="76851" name="Line 51"/>
            <p:cNvSpPr>
              <a:spLocks noChangeShapeType="1"/>
            </p:cNvSpPr>
            <p:nvPr/>
          </p:nvSpPr>
          <p:spPr bwMode="auto">
            <a:xfrm flipH="1">
              <a:off x="3621" y="2708"/>
              <a:ext cx="261" cy="396"/>
            </a:xfrm>
            <a:prstGeom prst="line">
              <a:avLst/>
            </a:prstGeom>
            <a:noFill/>
            <a:ln w="9525">
              <a:solidFill>
                <a:schemeClr val="tx1"/>
              </a:solidFill>
              <a:round/>
              <a:headEnd/>
              <a:tailEnd type="stealth" w="med" len="med"/>
            </a:ln>
            <a:effectLst/>
          </p:spPr>
          <p:txBody>
            <a:bodyPr/>
            <a:lstStyle/>
            <a:p>
              <a:endParaRPr lang="en-AU" dirty="0"/>
            </a:p>
          </p:txBody>
        </p:sp>
        <p:sp>
          <p:nvSpPr>
            <p:cNvPr id="76852" name="Line 52"/>
            <p:cNvSpPr>
              <a:spLocks noChangeShapeType="1"/>
            </p:cNvSpPr>
            <p:nvPr/>
          </p:nvSpPr>
          <p:spPr bwMode="auto">
            <a:xfrm flipH="1">
              <a:off x="3678" y="2802"/>
              <a:ext cx="246" cy="336"/>
            </a:xfrm>
            <a:prstGeom prst="line">
              <a:avLst/>
            </a:prstGeom>
            <a:noFill/>
            <a:ln w="9525">
              <a:solidFill>
                <a:schemeClr val="tx1"/>
              </a:solidFill>
              <a:round/>
              <a:headEnd/>
              <a:tailEnd type="stealth" w="med" len="med"/>
            </a:ln>
            <a:effectLst/>
          </p:spPr>
          <p:txBody>
            <a:bodyPr/>
            <a:lstStyle/>
            <a:p>
              <a:endParaRPr lang="en-AU" dirty="0"/>
            </a:p>
          </p:txBody>
        </p:sp>
        <p:sp>
          <p:nvSpPr>
            <p:cNvPr id="76853" name="Line 53"/>
            <p:cNvSpPr>
              <a:spLocks noChangeShapeType="1"/>
            </p:cNvSpPr>
            <p:nvPr/>
          </p:nvSpPr>
          <p:spPr bwMode="auto">
            <a:xfrm flipH="1">
              <a:off x="3737" y="2922"/>
              <a:ext cx="208" cy="258"/>
            </a:xfrm>
            <a:prstGeom prst="line">
              <a:avLst/>
            </a:prstGeom>
            <a:noFill/>
            <a:ln w="9525">
              <a:solidFill>
                <a:schemeClr val="tx1"/>
              </a:solidFill>
              <a:round/>
              <a:headEnd/>
              <a:tailEnd type="stealth" w="med" len="med"/>
            </a:ln>
            <a:effectLst/>
          </p:spPr>
          <p:txBody>
            <a:bodyPr/>
            <a:lstStyle/>
            <a:p>
              <a:endParaRPr lang="en-AU" dirty="0"/>
            </a:p>
          </p:txBody>
        </p:sp>
        <p:sp>
          <p:nvSpPr>
            <p:cNvPr id="76854" name="Line 54"/>
            <p:cNvSpPr>
              <a:spLocks noChangeShapeType="1"/>
            </p:cNvSpPr>
            <p:nvPr/>
          </p:nvSpPr>
          <p:spPr bwMode="auto">
            <a:xfrm flipH="1">
              <a:off x="3785" y="3060"/>
              <a:ext cx="142" cy="158"/>
            </a:xfrm>
            <a:prstGeom prst="line">
              <a:avLst/>
            </a:prstGeom>
            <a:noFill/>
            <a:ln w="9525">
              <a:solidFill>
                <a:schemeClr val="tx1"/>
              </a:solidFill>
              <a:round/>
              <a:headEnd/>
              <a:tailEnd type="stealth" w="med" len="med"/>
            </a:ln>
            <a:effectLst/>
          </p:spPr>
          <p:txBody>
            <a:bodyPr/>
            <a:lstStyle/>
            <a:p>
              <a:endParaRPr lang="en-AU" dirty="0"/>
            </a:p>
          </p:txBody>
        </p:sp>
      </p:grpSp>
      <p:grpSp>
        <p:nvGrpSpPr>
          <p:cNvPr id="4" name="Group 55"/>
          <p:cNvGrpSpPr>
            <a:grpSpLocks/>
          </p:cNvGrpSpPr>
          <p:nvPr/>
        </p:nvGrpSpPr>
        <p:grpSpPr bwMode="auto">
          <a:xfrm>
            <a:off x="4589464" y="4770438"/>
            <a:ext cx="1481137" cy="1162050"/>
            <a:chOff x="1931" y="3005"/>
            <a:chExt cx="933" cy="732"/>
          </a:xfrm>
        </p:grpSpPr>
        <p:sp>
          <p:nvSpPr>
            <p:cNvPr id="76856" name="Line 56"/>
            <p:cNvSpPr>
              <a:spLocks noChangeShapeType="1"/>
            </p:cNvSpPr>
            <p:nvPr/>
          </p:nvSpPr>
          <p:spPr bwMode="auto">
            <a:xfrm>
              <a:off x="1931" y="3026"/>
              <a:ext cx="799" cy="711"/>
            </a:xfrm>
            <a:prstGeom prst="line">
              <a:avLst/>
            </a:prstGeom>
            <a:noFill/>
            <a:ln w="9525">
              <a:solidFill>
                <a:schemeClr val="tx1"/>
              </a:solidFill>
              <a:round/>
              <a:headEnd/>
              <a:tailEnd type="stealth" w="med" len="med"/>
            </a:ln>
            <a:effectLst/>
          </p:spPr>
          <p:txBody>
            <a:bodyPr/>
            <a:lstStyle/>
            <a:p>
              <a:endParaRPr lang="en-AU" dirty="0"/>
            </a:p>
          </p:txBody>
        </p:sp>
        <p:sp>
          <p:nvSpPr>
            <p:cNvPr id="76857" name="Line 57"/>
            <p:cNvSpPr>
              <a:spLocks noChangeShapeType="1"/>
            </p:cNvSpPr>
            <p:nvPr/>
          </p:nvSpPr>
          <p:spPr bwMode="auto">
            <a:xfrm>
              <a:off x="2021" y="3012"/>
              <a:ext cx="733" cy="692"/>
            </a:xfrm>
            <a:prstGeom prst="line">
              <a:avLst/>
            </a:prstGeom>
            <a:noFill/>
            <a:ln w="9525">
              <a:solidFill>
                <a:schemeClr val="tx1"/>
              </a:solidFill>
              <a:round/>
              <a:headEnd/>
              <a:tailEnd type="stealth" w="med" len="med"/>
            </a:ln>
            <a:effectLst/>
          </p:spPr>
          <p:txBody>
            <a:bodyPr/>
            <a:lstStyle/>
            <a:p>
              <a:endParaRPr lang="en-AU" dirty="0"/>
            </a:p>
          </p:txBody>
        </p:sp>
        <p:sp>
          <p:nvSpPr>
            <p:cNvPr id="76858" name="Line 58"/>
            <p:cNvSpPr>
              <a:spLocks noChangeShapeType="1"/>
            </p:cNvSpPr>
            <p:nvPr/>
          </p:nvSpPr>
          <p:spPr bwMode="auto">
            <a:xfrm>
              <a:off x="2148" y="3005"/>
              <a:ext cx="630" cy="676"/>
            </a:xfrm>
            <a:prstGeom prst="line">
              <a:avLst/>
            </a:prstGeom>
            <a:noFill/>
            <a:ln w="9525">
              <a:solidFill>
                <a:schemeClr val="tx1"/>
              </a:solidFill>
              <a:round/>
              <a:headEnd/>
              <a:tailEnd type="stealth" w="med" len="med"/>
            </a:ln>
            <a:effectLst/>
          </p:spPr>
          <p:txBody>
            <a:bodyPr/>
            <a:lstStyle/>
            <a:p>
              <a:endParaRPr lang="en-AU" dirty="0"/>
            </a:p>
          </p:txBody>
        </p:sp>
        <p:sp>
          <p:nvSpPr>
            <p:cNvPr id="76859" name="Line 59"/>
            <p:cNvSpPr>
              <a:spLocks noChangeShapeType="1"/>
            </p:cNvSpPr>
            <p:nvPr/>
          </p:nvSpPr>
          <p:spPr bwMode="auto">
            <a:xfrm>
              <a:off x="2291" y="3036"/>
              <a:ext cx="517" cy="620"/>
            </a:xfrm>
            <a:prstGeom prst="line">
              <a:avLst/>
            </a:prstGeom>
            <a:noFill/>
            <a:ln w="9525">
              <a:solidFill>
                <a:schemeClr val="tx1"/>
              </a:solidFill>
              <a:round/>
              <a:headEnd/>
              <a:tailEnd type="stealth" w="med" len="med"/>
            </a:ln>
            <a:effectLst/>
          </p:spPr>
          <p:txBody>
            <a:bodyPr/>
            <a:lstStyle/>
            <a:p>
              <a:endParaRPr lang="en-AU" dirty="0"/>
            </a:p>
          </p:txBody>
        </p:sp>
        <p:sp>
          <p:nvSpPr>
            <p:cNvPr id="76860" name="Line 60"/>
            <p:cNvSpPr>
              <a:spLocks noChangeShapeType="1"/>
            </p:cNvSpPr>
            <p:nvPr/>
          </p:nvSpPr>
          <p:spPr bwMode="auto">
            <a:xfrm>
              <a:off x="2490" y="3164"/>
              <a:ext cx="345" cy="471"/>
            </a:xfrm>
            <a:prstGeom prst="line">
              <a:avLst/>
            </a:prstGeom>
            <a:noFill/>
            <a:ln w="9525">
              <a:solidFill>
                <a:schemeClr val="tx1"/>
              </a:solidFill>
              <a:round/>
              <a:headEnd/>
              <a:tailEnd type="stealth" w="med" len="med"/>
            </a:ln>
            <a:effectLst/>
          </p:spPr>
          <p:txBody>
            <a:bodyPr/>
            <a:lstStyle/>
            <a:p>
              <a:endParaRPr lang="en-AU" dirty="0"/>
            </a:p>
          </p:txBody>
        </p:sp>
        <p:sp>
          <p:nvSpPr>
            <p:cNvPr id="76861" name="Line 61"/>
            <p:cNvSpPr>
              <a:spLocks noChangeShapeType="1"/>
            </p:cNvSpPr>
            <p:nvPr/>
          </p:nvSpPr>
          <p:spPr bwMode="auto">
            <a:xfrm>
              <a:off x="2676" y="3314"/>
              <a:ext cx="188" cy="303"/>
            </a:xfrm>
            <a:prstGeom prst="line">
              <a:avLst/>
            </a:prstGeom>
            <a:noFill/>
            <a:ln w="9525">
              <a:solidFill>
                <a:schemeClr val="tx1"/>
              </a:solidFill>
              <a:round/>
              <a:headEnd/>
              <a:tailEnd type="stealth" w="med" len="med"/>
            </a:ln>
            <a:effectLst/>
          </p:spPr>
          <p:txBody>
            <a:bodyPr/>
            <a:lstStyle/>
            <a:p>
              <a:endParaRPr lang="en-AU" dirty="0"/>
            </a:p>
          </p:txBody>
        </p:sp>
      </p:grpSp>
      <p:sp>
        <p:nvSpPr>
          <p:cNvPr id="76862" name="Text Box 62"/>
          <p:cNvSpPr txBox="1">
            <a:spLocks noChangeArrowheads="1"/>
          </p:cNvSpPr>
          <p:nvPr/>
        </p:nvSpPr>
        <p:spPr bwMode="auto">
          <a:xfrm>
            <a:off x="5054986" y="1973263"/>
            <a:ext cx="872354" cy="400110"/>
          </a:xfrm>
          <a:prstGeom prst="rect">
            <a:avLst/>
          </a:prstGeom>
          <a:noFill/>
          <a:ln w="9525">
            <a:noFill/>
            <a:miter lim="800000"/>
            <a:headEnd/>
            <a:tailEnd/>
          </a:ln>
          <a:effectLst/>
        </p:spPr>
        <p:txBody>
          <a:bodyPr wrap="none">
            <a:spAutoFit/>
          </a:bodyPr>
          <a:lstStyle/>
          <a:p>
            <a:pPr algn="ctr"/>
            <a:r>
              <a:rPr lang="en-US" sz="1000" b="1" dirty="0"/>
              <a:t>Lyman series</a:t>
            </a:r>
          </a:p>
          <a:p>
            <a:pPr algn="ctr"/>
            <a:r>
              <a:rPr lang="en-US" sz="1000" b="1" dirty="0"/>
              <a:t>(ultraviolet)</a:t>
            </a:r>
          </a:p>
        </p:txBody>
      </p:sp>
      <p:sp>
        <p:nvSpPr>
          <p:cNvPr id="76863" name="Text Box 63"/>
          <p:cNvSpPr txBox="1">
            <a:spLocks noChangeArrowheads="1"/>
          </p:cNvSpPr>
          <p:nvPr/>
        </p:nvSpPr>
        <p:spPr bwMode="auto">
          <a:xfrm>
            <a:off x="6412952" y="1968500"/>
            <a:ext cx="901208" cy="400110"/>
          </a:xfrm>
          <a:prstGeom prst="rect">
            <a:avLst/>
          </a:prstGeom>
          <a:noFill/>
          <a:ln w="9525">
            <a:noFill/>
            <a:miter lim="800000"/>
            <a:headEnd/>
            <a:tailEnd/>
          </a:ln>
          <a:effectLst/>
        </p:spPr>
        <p:txBody>
          <a:bodyPr wrap="none">
            <a:spAutoFit/>
          </a:bodyPr>
          <a:lstStyle/>
          <a:p>
            <a:pPr algn="ctr"/>
            <a:r>
              <a:rPr lang="en-US" sz="1000" b="1" dirty="0"/>
              <a:t>Balmer series</a:t>
            </a:r>
          </a:p>
          <a:p>
            <a:pPr algn="ctr"/>
            <a:r>
              <a:rPr lang="en-US" sz="1000" b="1" dirty="0"/>
              <a:t>(visible)</a:t>
            </a:r>
          </a:p>
        </p:txBody>
      </p:sp>
      <p:sp>
        <p:nvSpPr>
          <p:cNvPr id="76864" name="Text Box 64"/>
          <p:cNvSpPr txBox="1">
            <a:spLocks noChangeArrowheads="1"/>
          </p:cNvSpPr>
          <p:nvPr/>
        </p:nvSpPr>
        <p:spPr bwMode="auto">
          <a:xfrm>
            <a:off x="7583454" y="1968500"/>
            <a:ext cx="958916" cy="400110"/>
          </a:xfrm>
          <a:prstGeom prst="rect">
            <a:avLst/>
          </a:prstGeom>
          <a:noFill/>
          <a:ln w="9525">
            <a:noFill/>
            <a:miter lim="800000"/>
            <a:headEnd/>
            <a:tailEnd/>
          </a:ln>
          <a:effectLst/>
        </p:spPr>
        <p:txBody>
          <a:bodyPr wrap="none">
            <a:spAutoFit/>
          </a:bodyPr>
          <a:lstStyle/>
          <a:p>
            <a:pPr algn="ctr"/>
            <a:r>
              <a:rPr lang="en-US" sz="1000" b="1" dirty="0"/>
              <a:t>Paschen series</a:t>
            </a:r>
          </a:p>
          <a:p>
            <a:pPr algn="ctr"/>
            <a:r>
              <a:rPr lang="en-US" sz="1000" b="1" dirty="0"/>
              <a:t>(infrared)</a:t>
            </a:r>
          </a:p>
        </p:txBody>
      </p:sp>
      <p:sp>
        <p:nvSpPr>
          <p:cNvPr id="76865" name="Text Box 65"/>
          <p:cNvSpPr txBox="1">
            <a:spLocks noChangeArrowheads="1"/>
          </p:cNvSpPr>
          <p:nvPr/>
        </p:nvSpPr>
        <p:spPr bwMode="auto">
          <a:xfrm>
            <a:off x="3395663" y="2349500"/>
            <a:ext cx="737702" cy="400110"/>
          </a:xfrm>
          <a:prstGeom prst="rect">
            <a:avLst/>
          </a:prstGeom>
          <a:noFill/>
          <a:ln w="9525">
            <a:noFill/>
            <a:miter lim="800000"/>
            <a:headEnd/>
            <a:tailEnd/>
          </a:ln>
          <a:effectLst/>
        </p:spPr>
        <p:txBody>
          <a:bodyPr wrap="none">
            <a:spAutoFit/>
          </a:bodyPr>
          <a:lstStyle/>
          <a:p>
            <a:r>
              <a:rPr lang="en-US" sz="1000" b="1" dirty="0"/>
              <a:t>Frequency</a:t>
            </a:r>
          </a:p>
          <a:p>
            <a:r>
              <a:rPr lang="en-US" sz="1000" b="1" dirty="0"/>
              <a:t>(hertz)</a:t>
            </a:r>
          </a:p>
        </p:txBody>
      </p:sp>
      <p:sp>
        <p:nvSpPr>
          <p:cNvPr id="76866" name="Text Box 66"/>
          <p:cNvSpPr txBox="1">
            <a:spLocks noChangeArrowheads="1"/>
          </p:cNvSpPr>
          <p:nvPr/>
        </p:nvSpPr>
        <p:spPr bwMode="auto">
          <a:xfrm>
            <a:off x="4114800" y="2387601"/>
            <a:ext cx="402674" cy="246221"/>
          </a:xfrm>
          <a:prstGeom prst="rect">
            <a:avLst/>
          </a:prstGeom>
          <a:noFill/>
          <a:ln w="9525">
            <a:noFill/>
            <a:miter lim="800000"/>
            <a:headEnd/>
            <a:tailEnd/>
          </a:ln>
          <a:effectLst/>
        </p:spPr>
        <p:txBody>
          <a:bodyPr wrap="none">
            <a:spAutoFit/>
          </a:bodyPr>
          <a:lstStyle/>
          <a:p>
            <a:r>
              <a:rPr lang="en-US" sz="1000" b="1" dirty="0"/>
              <a:t>10</a:t>
            </a:r>
            <a:r>
              <a:rPr lang="en-US" sz="1000" b="1" baseline="30000" dirty="0"/>
              <a:t>16</a:t>
            </a:r>
          </a:p>
        </p:txBody>
      </p:sp>
      <p:sp>
        <p:nvSpPr>
          <p:cNvPr id="76867" name="Text Box 67"/>
          <p:cNvSpPr txBox="1">
            <a:spLocks noChangeArrowheads="1"/>
          </p:cNvSpPr>
          <p:nvPr/>
        </p:nvSpPr>
        <p:spPr bwMode="auto">
          <a:xfrm>
            <a:off x="6196013" y="2378076"/>
            <a:ext cx="402674" cy="246221"/>
          </a:xfrm>
          <a:prstGeom prst="rect">
            <a:avLst/>
          </a:prstGeom>
          <a:noFill/>
          <a:ln w="9525">
            <a:noFill/>
            <a:miter lim="800000"/>
            <a:headEnd/>
            <a:tailEnd/>
          </a:ln>
          <a:effectLst/>
        </p:spPr>
        <p:txBody>
          <a:bodyPr wrap="none">
            <a:spAutoFit/>
          </a:bodyPr>
          <a:lstStyle/>
          <a:p>
            <a:r>
              <a:rPr lang="en-US" sz="1000" b="1" dirty="0"/>
              <a:t>10</a:t>
            </a:r>
            <a:r>
              <a:rPr lang="en-US" sz="1000" b="1" baseline="30000" dirty="0"/>
              <a:t>15</a:t>
            </a:r>
          </a:p>
        </p:txBody>
      </p:sp>
      <p:sp>
        <p:nvSpPr>
          <p:cNvPr id="76868" name="Text Box 68"/>
          <p:cNvSpPr txBox="1">
            <a:spLocks noChangeArrowheads="1"/>
          </p:cNvSpPr>
          <p:nvPr/>
        </p:nvSpPr>
        <p:spPr bwMode="auto">
          <a:xfrm>
            <a:off x="8458200" y="2368551"/>
            <a:ext cx="402674" cy="246221"/>
          </a:xfrm>
          <a:prstGeom prst="rect">
            <a:avLst/>
          </a:prstGeom>
          <a:noFill/>
          <a:ln w="9525">
            <a:noFill/>
            <a:miter lim="800000"/>
            <a:headEnd/>
            <a:tailEnd/>
          </a:ln>
          <a:effectLst/>
        </p:spPr>
        <p:txBody>
          <a:bodyPr wrap="none">
            <a:spAutoFit/>
          </a:bodyPr>
          <a:lstStyle/>
          <a:p>
            <a:r>
              <a:rPr lang="en-US" sz="1000" b="1" dirty="0"/>
              <a:t>10</a:t>
            </a:r>
            <a:r>
              <a:rPr lang="en-US" sz="1000" b="1" baseline="30000" dirty="0"/>
              <a:t>14</a:t>
            </a:r>
          </a:p>
        </p:txBody>
      </p:sp>
      <p:sp>
        <p:nvSpPr>
          <p:cNvPr id="76869" name="AutoShape 69"/>
          <p:cNvSpPr>
            <a:spLocks/>
          </p:cNvSpPr>
          <p:nvPr/>
        </p:nvSpPr>
        <p:spPr bwMode="auto">
          <a:xfrm rot="-5400000">
            <a:off x="7725570" y="2113757"/>
            <a:ext cx="119062" cy="847725"/>
          </a:xfrm>
          <a:prstGeom prst="rightBrace">
            <a:avLst>
              <a:gd name="adj1" fmla="val 59334"/>
              <a:gd name="adj2" fmla="val 50000"/>
            </a:avLst>
          </a:prstGeom>
          <a:noFill/>
          <a:ln w="9525">
            <a:solidFill>
              <a:schemeClr val="tx1"/>
            </a:solidFill>
            <a:round/>
            <a:headEnd/>
            <a:tailEnd/>
          </a:ln>
          <a:effectLst/>
        </p:spPr>
        <p:txBody>
          <a:bodyPr wrap="none" anchor="ctr"/>
          <a:lstStyle/>
          <a:p>
            <a:endParaRPr lang="en-AU" dirty="0"/>
          </a:p>
        </p:txBody>
      </p:sp>
      <p:sp>
        <p:nvSpPr>
          <p:cNvPr id="76870" name="AutoShape 70"/>
          <p:cNvSpPr>
            <a:spLocks/>
          </p:cNvSpPr>
          <p:nvPr/>
        </p:nvSpPr>
        <p:spPr bwMode="auto">
          <a:xfrm rot="-5400000">
            <a:off x="6830220" y="2223295"/>
            <a:ext cx="119063" cy="657225"/>
          </a:xfrm>
          <a:prstGeom prst="rightBrace">
            <a:avLst>
              <a:gd name="adj1" fmla="val 46000"/>
              <a:gd name="adj2" fmla="val 50000"/>
            </a:avLst>
          </a:prstGeom>
          <a:noFill/>
          <a:ln w="9525">
            <a:solidFill>
              <a:schemeClr val="tx1"/>
            </a:solidFill>
            <a:round/>
            <a:headEnd/>
            <a:tailEnd/>
          </a:ln>
          <a:effectLst/>
        </p:spPr>
        <p:txBody>
          <a:bodyPr wrap="none" anchor="ctr"/>
          <a:lstStyle/>
          <a:p>
            <a:endParaRPr lang="en-AU" dirty="0"/>
          </a:p>
        </p:txBody>
      </p:sp>
      <p:sp>
        <p:nvSpPr>
          <p:cNvPr id="76871" name="AutoShape 71"/>
          <p:cNvSpPr>
            <a:spLocks/>
          </p:cNvSpPr>
          <p:nvPr/>
        </p:nvSpPr>
        <p:spPr bwMode="auto">
          <a:xfrm rot="-5400000">
            <a:off x="5403851" y="2335214"/>
            <a:ext cx="119063" cy="414337"/>
          </a:xfrm>
          <a:prstGeom prst="rightBrace">
            <a:avLst>
              <a:gd name="adj1" fmla="val 29000"/>
              <a:gd name="adj2" fmla="val 50000"/>
            </a:avLst>
          </a:prstGeom>
          <a:noFill/>
          <a:ln w="9525">
            <a:solidFill>
              <a:schemeClr val="tx1"/>
            </a:solidFill>
            <a:round/>
            <a:headEnd/>
            <a:tailEnd/>
          </a:ln>
          <a:effectLst/>
        </p:spPr>
        <p:txBody>
          <a:bodyPr wrap="none" anchor="ctr"/>
          <a:lstStyle/>
          <a:p>
            <a:endParaRPr lang="en-AU" dirty="0"/>
          </a:p>
        </p:txBody>
      </p:sp>
      <p:sp>
        <p:nvSpPr>
          <p:cNvPr id="76872" name="Line 72"/>
          <p:cNvSpPr>
            <a:spLocks noChangeShapeType="1"/>
          </p:cNvSpPr>
          <p:nvPr/>
        </p:nvSpPr>
        <p:spPr bwMode="auto">
          <a:xfrm>
            <a:off x="4324350" y="2595563"/>
            <a:ext cx="0" cy="176212"/>
          </a:xfrm>
          <a:prstGeom prst="line">
            <a:avLst/>
          </a:prstGeom>
          <a:noFill/>
          <a:ln w="15875">
            <a:solidFill>
              <a:schemeClr val="tx1"/>
            </a:solidFill>
            <a:round/>
            <a:headEnd/>
            <a:tailEnd/>
          </a:ln>
          <a:effectLst/>
        </p:spPr>
        <p:txBody>
          <a:bodyPr/>
          <a:lstStyle/>
          <a:p>
            <a:endParaRPr lang="en-AU" dirty="0"/>
          </a:p>
        </p:txBody>
      </p:sp>
      <p:sp>
        <p:nvSpPr>
          <p:cNvPr id="76873" name="Line 73"/>
          <p:cNvSpPr>
            <a:spLocks noChangeShapeType="1"/>
          </p:cNvSpPr>
          <p:nvPr/>
        </p:nvSpPr>
        <p:spPr bwMode="auto">
          <a:xfrm>
            <a:off x="5467350" y="2352676"/>
            <a:ext cx="0" cy="123825"/>
          </a:xfrm>
          <a:prstGeom prst="line">
            <a:avLst/>
          </a:prstGeom>
          <a:noFill/>
          <a:ln w="6350">
            <a:solidFill>
              <a:schemeClr val="tx1"/>
            </a:solidFill>
            <a:round/>
            <a:headEnd/>
            <a:tailEnd/>
          </a:ln>
          <a:effectLst/>
        </p:spPr>
        <p:txBody>
          <a:bodyPr/>
          <a:lstStyle/>
          <a:p>
            <a:endParaRPr lang="en-AU" dirty="0"/>
          </a:p>
        </p:txBody>
      </p:sp>
      <p:sp>
        <p:nvSpPr>
          <p:cNvPr id="76874" name="Line 74"/>
          <p:cNvSpPr>
            <a:spLocks noChangeShapeType="1"/>
          </p:cNvSpPr>
          <p:nvPr/>
        </p:nvSpPr>
        <p:spPr bwMode="auto">
          <a:xfrm>
            <a:off x="6886575" y="2347914"/>
            <a:ext cx="0" cy="123825"/>
          </a:xfrm>
          <a:prstGeom prst="line">
            <a:avLst/>
          </a:prstGeom>
          <a:noFill/>
          <a:ln w="6350">
            <a:solidFill>
              <a:schemeClr val="tx1"/>
            </a:solidFill>
            <a:round/>
            <a:headEnd/>
            <a:tailEnd/>
          </a:ln>
          <a:effectLst/>
        </p:spPr>
        <p:txBody>
          <a:bodyPr/>
          <a:lstStyle/>
          <a:p>
            <a:endParaRPr lang="en-AU" dirty="0"/>
          </a:p>
        </p:txBody>
      </p:sp>
      <p:sp>
        <p:nvSpPr>
          <p:cNvPr id="76875" name="Line 75"/>
          <p:cNvSpPr>
            <a:spLocks noChangeShapeType="1"/>
          </p:cNvSpPr>
          <p:nvPr/>
        </p:nvSpPr>
        <p:spPr bwMode="auto">
          <a:xfrm flipH="1">
            <a:off x="7781926" y="2357438"/>
            <a:ext cx="119063" cy="114300"/>
          </a:xfrm>
          <a:prstGeom prst="line">
            <a:avLst/>
          </a:prstGeom>
          <a:noFill/>
          <a:ln w="6350">
            <a:solidFill>
              <a:schemeClr val="tx1"/>
            </a:solidFill>
            <a:round/>
            <a:headEnd/>
            <a:tailEnd/>
          </a:ln>
          <a:effectLst/>
        </p:spPr>
        <p:txBody>
          <a:bodyPr/>
          <a:lstStyle/>
          <a:p>
            <a:endParaRPr lang="en-AU" dirty="0"/>
          </a:p>
        </p:txBody>
      </p:sp>
      <p:sp>
        <p:nvSpPr>
          <p:cNvPr id="76876" name="Line 76"/>
          <p:cNvSpPr>
            <a:spLocks noChangeShapeType="1"/>
          </p:cNvSpPr>
          <p:nvPr/>
        </p:nvSpPr>
        <p:spPr bwMode="auto">
          <a:xfrm>
            <a:off x="6510338" y="2600326"/>
            <a:ext cx="0" cy="176213"/>
          </a:xfrm>
          <a:prstGeom prst="line">
            <a:avLst/>
          </a:prstGeom>
          <a:noFill/>
          <a:ln w="15875">
            <a:solidFill>
              <a:schemeClr val="tx1"/>
            </a:solidFill>
            <a:round/>
            <a:headEnd/>
            <a:tailEnd/>
          </a:ln>
          <a:effectLst/>
        </p:spPr>
        <p:txBody>
          <a:bodyPr/>
          <a:lstStyle/>
          <a:p>
            <a:endParaRPr lang="en-AU" dirty="0"/>
          </a:p>
        </p:txBody>
      </p:sp>
      <p:sp>
        <p:nvSpPr>
          <p:cNvPr id="76877" name="Line 77"/>
          <p:cNvSpPr>
            <a:spLocks noChangeShapeType="1"/>
          </p:cNvSpPr>
          <p:nvPr/>
        </p:nvSpPr>
        <p:spPr bwMode="auto">
          <a:xfrm>
            <a:off x="8696325" y="2586038"/>
            <a:ext cx="0" cy="176212"/>
          </a:xfrm>
          <a:prstGeom prst="line">
            <a:avLst/>
          </a:prstGeom>
          <a:noFill/>
          <a:ln w="15875">
            <a:solidFill>
              <a:schemeClr val="tx1"/>
            </a:solidFill>
            <a:round/>
            <a:headEnd/>
            <a:tailEnd/>
          </a:ln>
          <a:effectLst/>
        </p:spPr>
        <p:txBody>
          <a:bodyPr/>
          <a:lstStyle/>
          <a:p>
            <a:endParaRPr lang="en-AU" dirty="0"/>
          </a:p>
        </p:txBody>
      </p:sp>
      <p:sp>
        <p:nvSpPr>
          <p:cNvPr id="76878" name="Oval 78"/>
          <p:cNvSpPr>
            <a:spLocks noChangeArrowheads="1"/>
          </p:cNvSpPr>
          <p:nvPr/>
        </p:nvSpPr>
        <p:spPr bwMode="auto">
          <a:xfrm>
            <a:off x="5140325" y="5075238"/>
            <a:ext cx="2603500" cy="2603500"/>
          </a:xfrm>
          <a:prstGeom prst="ellipse">
            <a:avLst/>
          </a:prstGeom>
          <a:noFill/>
          <a:ln w="9525">
            <a:solidFill>
              <a:schemeClr val="tx1"/>
            </a:solidFill>
            <a:round/>
            <a:headEnd/>
            <a:tailEnd/>
          </a:ln>
          <a:effectLst/>
        </p:spPr>
        <p:txBody>
          <a:bodyPr wrap="none" anchor="ctr"/>
          <a:lstStyle/>
          <a:p>
            <a:endParaRPr lang="en-AU" dirty="0"/>
          </a:p>
        </p:txBody>
      </p:sp>
      <p:sp>
        <p:nvSpPr>
          <p:cNvPr id="76879" name="Oval 79"/>
          <p:cNvSpPr>
            <a:spLocks noChangeArrowheads="1"/>
          </p:cNvSpPr>
          <p:nvPr/>
        </p:nvSpPr>
        <p:spPr bwMode="auto">
          <a:xfrm>
            <a:off x="4779964" y="4711701"/>
            <a:ext cx="3317875" cy="3317875"/>
          </a:xfrm>
          <a:prstGeom prst="ellipse">
            <a:avLst/>
          </a:prstGeom>
          <a:noFill/>
          <a:ln w="9525">
            <a:solidFill>
              <a:schemeClr val="tx1"/>
            </a:solidFill>
            <a:round/>
            <a:headEnd/>
            <a:tailEnd/>
          </a:ln>
          <a:effectLst/>
        </p:spPr>
        <p:txBody>
          <a:bodyPr wrap="none" anchor="ctr"/>
          <a:lstStyle/>
          <a:p>
            <a:endParaRPr lang="en-AU" dirty="0"/>
          </a:p>
        </p:txBody>
      </p:sp>
      <p:sp>
        <p:nvSpPr>
          <p:cNvPr id="76880" name="Oval 80"/>
          <p:cNvSpPr>
            <a:spLocks noChangeArrowheads="1"/>
          </p:cNvSpPr>
          <p:nvPr/>
        </p:nvSpPr>
        <p:spPr bwMode="auto">
          <a:xfrm>
            <a:off x="4432301" y="4359276"/>
            <a:ext cx="4016375" cy="4016375"/>
          </a:xfrm>
          <a:prstGeom prst="ellipse">
            <a:avLst/>
          </a:prstGeom>
          <a:noFill/>
          <a:ln w="9525">
            <a:solidFill>
              <a:schemeClr val="tx1"/>
            </a:solidFill>
            <a:round/>
            <a:headEnd/>
            <a:tailEnd/>
          </a:ln>
          <a:effectLst/>
        </p:spPr>
        <p:txBody>
          <a:bodyPr wrap="none" anchor="ctr"/>
          <a:lstStyle/>
          <a:p>
            <a:endParaRPr lang="en-AU" dirty="0"/>
          </a:p>
        </p:txBody>
      </p:sp>
      <p:sp>
        <p:nvSpPr>
          <p:cNvPr id="76881" name="Oval 81"/>
          <p:cNvSpPr>
            <a:spLocks noChangeArrowheads="1"/>
          </p:cNvSpPr>
          <p:nvPr/>
        </p:nvSpPr>
        <p:spPr bwMode="auto">
          <a:xfrm>
            <a:off x="4240214" y="4171950"/>
            <a:ext cx="4395787" cy="4395788"/>
          </a:xfrm>
          <a:prstGeom prst="ellipse">
            <a:avLst/>
          </a:prstGeom>
          <a:noFill/>
          <a:ln w="9525">
            <a:solidFill>
              <a:schemeClr val="tx1"/>
            </a:solidFill>
            <a:round/>
            <a:headEnd/>
            <a:tailEnd/>
          </a:ln>
          <a:effectLst/>
        </p:spPr>
        <p:txBody>
          <a:bodyPr wrap="none" anchor="ctr"/>
          <a:lstStyle/>
          <a:p>
            <a:endParaRPr lang="en-AU" dirty="0"/>
          </a:p>
        </p:txBody>
      </p:sp>
      <p:sp>
        <p:nvSpPr>
          <p:cNvPr id="76882" name="Oval 82"/>
          <p:cNvSpPr>
            <a:spLocks noChangeArrowheads="1"/>
          </p:cNvSpPr>
          <p:nvPr/>
        </p:nvSpPr>
        <p:spPr bwMode="auto">
          <a:xfrm>
            <a:off x="4106864" y="4040189"/>
            <a:ext cx="4664075" cy="4664075"/>
          </a:xfrm>
          <a:prstGeom prst="ellipse">
            <a:avLst/>
          </a:prstGeom>
          <a:noFill/>
          <a:ln w="9525">
            <a:solidFill>
              <a:schemeClr val="tx1"/>
            </a:solidFill>
            <a:round/>
            <a:headEnd/>
            <a:tailEnd/>
          </a:ln>
          <a:effectLst/>
        </p:spPr>
        <p:txBody>
          <a:bodyPr wrap="none" anchor="ctr"/>
          <a:lstStyle/>
          <a:p>
            <a:endParaRPr lang="en-AU" dirty="0"/>
          </a:p>
        </p:txBody>
      </p:sp>
      <p:sp>
        <p:nvSpPr>
          <p:cNvPr id="76883" name="Text Box 83"/>
          <p:cNvSpPr txBox="1">
            <a:spLocks noChangeArrowheads="1"/>
          </p:cNvSpPr>
          <p:nvPr/>
        </p:nvSpPr>
        <p:spPr bwMode="auto">
          <a:xfrm>
            <a:off x="3941764" y="6278564"/>
            <a:ext cx="1672253" cy="246221"/>
          </a:xfrm>
          <a:prstGeom prst="rect">
            <a:avLst/>
          </a:prstGeom>
          <a:solidFill>
            <a:srgbClr val="CCFFCC"/>
          </a:solidFill>
          <a:ln w="9525">
            <a:noFill/>
            <a:miter lim="800000"/>
            <a:headEnd/>
            <a:tailEnd/>
          </a:ln>
          <a:effectLst/>
        </p:spPr>
        <p:txBody>
          <a:bodyPr wrap="none">
            <a:spAutoFit/>
          </a:bodyPr>
          <a:lstStyle/>
          <a:p>
            <a:r>
              <a:rPr lang="en-US" sz="900" b="1" dirty="0"/>
              <a:t>7 6 5    4         3         2                1</a:t>
            </a:r>
            <a:r>
              <a:rPr lang="en-US" sz="1000" dirty="0"/>
              <a:t>  </a:t>
            </a:r>
          </a:p>
        </p:txBody>
      </p:sp>
      <p:sp>
        <p:nvSpPr>
          <p:cNvPr id="76884" name="Text Box 84"/>
          <p:cNvSpPr txBox="1">
            <a:spLocks noChangeArrowheads="1"/>
          </p:cNvSpPr>
          <p:nvPr/>
        </p:nvSpPr>
        <p:spPr bwMode="auto">
          <a:xfrm>
            <a:off x="3559175" y="6278564"/>
            <a:ext cx="404278" cy="246221"/>
          </a:xfrm>
          <a:prstGeom prst="rect">
            <a:avLst/>
          </a:prstGeom>
          <a:solidFill>
            <a:srgbClr val="99CCFF"/>
          </a:solidFill>
          <a:ln w="9525">
            <a:noFill/>
            <a:miter lim="800000"/>
            <a:headEnd/>
            <a:tailEnd/>
          </a:ln>
          <a:effectLst/>
        </p:spPr>
        <p:txBody>
          <a:bodyPr wrap="none">
            <a:spAutoFit/>
          </a:bodyPr>
          <a:lstStyle/>
          <a:p>
            <a:r>
              <a:rPr lang="en-US" sz="1000" b="1" dirty="0"/>
              <a:t>n =</a:t>
            </a:r>
            <a:r>
              <a:rPr lang="en-US" sz="1000" dirty="0"/>
              <a:t>  </a:t>
            </a:r>
          </a:p>
        </p:txBody>
      </p:sp>
      <p:sp>
        <p:nvSpPr>
          <p:cNvPr id="76885" name="Oval 85"/>
          <p:cNvSpPr>
            <a:spLocks noChangeArrowheads="1"/>
          </p:cNvSpPr>
          <p:nvPr/>
        </p:nvSpPr>
        <p:spPr bwMode="auto">
          <a:xfrm>
            <a:off x="4008439" y="3957639"/>
            <a:ext cx="4873625" cy="4840287"/>
          </a:xfrm>
          <a:prstGeom prst="ellipse">
            <a:avLst/>
          </a:prstGeom>
          <a:noFill/>
          <a:ln w="9525">
            <a:solidFill>
              <a:schemeClr val="tx1"/>
            </a:solidFill>
            <a:round/>
            <a:headEnd/>
            <a:tailEnd/>
          </a:ln>
          <a:effectLst/>
        </p:spPr>
        <p:txBody>
          <a:bodyPr wrap="none" anchor="ctr"/>
          <a:lstStyle/>
          <a:p>
            <a:endParaRPr lang="en-AU" dirty="0"/>
          </a:p>
        </p:txBody>
      </p:sp>
      <p:sp>
        <p:nvSpPr>
          <p:cNvPr id="76886" name="Rectangle 86"/>
          <p:cNvSpPr>
            <a:spLocks noChangeArrowheads="1"/>
          </p:cNvSpPr>
          <p:nvPr/>
        </p:nvSpPr>
        <p:spPr bwMode="auto">
          <a:xfrm>
            <a:off x="3533776" y="6524626"/>
            <a:ext cx="5495925" cy="333375"/>
          </a:xfrm>
          <a:prstGeom prst="rect">
            <a:avLst/>
          </a:prstGeom>
          <a:solidFill>
            <a:schemeClr val="bg1"/>
          </a:solidFill>
          <a:ln w="9525">
            <a:noFill/>
            <a:miter lim="800000"/>
            <a:headEnd/>
            <a:tailEnd/>
          </a:ln>
          <a:effectLst/>
        </p:spPr>
        <p:txBody>
          <a:bodyPr wrap="none" anchor="ctr"/>
          <a:lstStyle/>
          <a:p>
            <a:endParaRPr lang="en-AU"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descr="06-12Figure_ILL"/>
          <p:cNvPicPr>
            <a:picLocks noChangeAspect="1" noChangeArrowheads="1"/>
          </p:cNvPicPr>
          <p:nvPr/>
        </p:nvPicPr>
        <p:blipFill>
          <a:blip r:embed="rId3" cstate="print"/>
          <a:srcRect b="2913"/>
          <a:stretch>
            <a:fillRect/>
          </a:stretch>
        </p:blipFill>
        <p:spPr bwMode="auto">
          <a:xfrm>
            <a:off x="3763964" y="395288"/>
            <a:ext cx="5183187" cy="6191250"/>
          </a:xfrm>
          <a:prstGeom prst="rect">
            <a:avLst/>
          </a:prstGeom>
          <a:noFill/>
        </p:spPr>
      </p:pic>
      <p:sp>
        <p:nvSpPr>
          <p:cNvPr id="78852" name="Rectangle 4"/>
          <p:cNvSpPr>
            <a:spLocks noChangeArrowheads="1"/>
          </p:cNvSpPr>
          <p:nvPr/>
        </p:nvSpPr>
        <p:spPr bwMode="auto">
          <a:xfrm>
            <a:off x="1600201" y="6554788"/>
            <a:ext cx="3015569" cy="215444"/>
          </a:xfrm>
          <a:prstGeom prst="rect">
            <a:avLst/>
          </a:prstGeom>
          <a:noFill/>
          <a:ln w="9525">
            <a:noFill/>
            <a:miter lim="800000"/>
            <a:headEnd/>
            <a:tailEnd/>
          </a:ln>
          <a:effectLst/>
        </p:spPr>
        <p:txBody>
          <a:bodyPr wrap="none">
            <a:spAutoFit/>
          </a:bodyPr>
          <a:lstStyle/>
          <a:p>
            <a:r>
              <a:rPr lang="en-US" sz="800" dirty="0"/>
              <a:t>Copyright © 2007 Pearson Benjamin Cummings.  All rights reserved.</a:t>
            </a:r>
          </a:p>
        </p:txBody>
      </p:sp>
      <p:sp>
        <p:nvSpPr>
          <p:cNvPr id="78853" name="Text Box 5"/>
          <p:cNvSpPr txBox="1">
            <a:spLocks noChangeArrowheads="1"/>
          </p:cNvSpPr>
          <p:nvPr/>
        </p:nvSpPr>
        <p:spPr bwMode="auto">
          <a:xfrm>
            <a:off x="7969250" y="360363"/>
            <a:ext cx="1314450" cy="366712"/>
          </a:xfrm>
          <a:prstGeom prst="rect">
            <a:avLst/>
          </a:prstGeom>
          <a:noFill/>
          <a:ln w="9525">
            <a:noFill/>
            <a:miter lim="800000"/>
            <a:headEnd/>
            <a:tailEnd/>
          </a:ln>
          <a:effectLst/>
        </p:spPr>
        <p:txBody>
          <a:bodyPr wrap="none">
            <a:spAutoFit/>
          </a:bodyPr>
          <a:lstStyle/>
          <a:p>
            <a:r>
              <a:rPr lang="en-US" dirty="0"/>
              <a:t>(ultraviolet)</a:t>
            </a:r>
          </a:p>
        </p:txBody>
      </p:sp>
      <p:sp>
        <p:nvSpPr>
          <p:cNvPr id="78854" name="Text Box 6"/>
          <p:cNvSpPr txBox="1">
            <a:spLocks noChangeArrowheads="1"/>
          </p:cNvSpPr>
          <p:nvPr/>
        </p:nvSpPr>
        <p:spPr bwMode="auto">
          <a:xfrm>
            <a:off x="8829676" y="2044700"/>
            <a:ext cx="915635" cy="369332"/>
          </a:xfrm>
          <a:prstGeom prst="rect">
            <a:avLst/>
          </a:prstGeom>
          <a:noFill/>
          <a:ln w="9525">
            <a:noFill/>
            <a:miter lim="800000"/>
            <a:headEnd/>
            <a:tailEnd/>
          </a:ln>
          <a:effectLst/>
        </p:spPr>
        <p:txBody>
          <a:bodyPr wrap="none">
            <a:spAutoFit/>
          </a:bodyPr>
          <a:lstStyle/>
          <a:p>
            <a:r>
              <a:rPr lang="en-US" dirty="0"/>
              <a:t>(visible)</a:t>
            </a:r>
          </a:p>
        </p:txBody>
      </p:sp>
      <p:sp>
        <p:nvSpPr>
          <p:cNvPr id="78855" name="Text Box 7"/>
          <p:cNvSpPr txBox="1">
            <a:spLocks noChangeArrowheads="1"/>
          </p:cNvSpPr>
          <p:nvPr/>
        </p:nvSpPr>
        <p:spPr bwMode="auto">
          <a:xfrm>
            <a:off x="8967788" y="3849688"/>
            <a:ext cx="1111250" cy="366712"/>
          </a:xfrm>
          <a:prstGeom prst="rect">
            <a:avLst/>
          </a:prstGeom>
          <a:noFill/>
          <a:ln w="9525">
            <a:noFill/>
            <a:miter lim="800000"/>
            <a:headEnd/>
            <a:tailEnd/>
          </a:ln>
          <a:effectLst/>
        </p:spPr>
        <p:txBody>
          <a:bodyPr wrap="none">
            <a:spAutoFit/>
          </a:bodyPr>
          <a:lstStyle/>
          <a:p>
            <a:r>
              <a:rPr lang="en-US" dirty="0"/>
              <a:t>(infrared)</a:t>
            </a:r>
          </a:p>
        </p:txBody>
      </p:sp>
      <p:sp>
        <p:nvSpPr>
          <p:cNvPr id="78856" name="Text Box 8"/>
          <p:cNvSpPr txBox="1">
            <a:spLocks noChangeArrowheads="1"/>
          </p:cNvSpPr>
          <p:nvPr/>
        </p:nvSpPr>
        <p:spPr bwMode="auto">
          <a:xfrm>
            <a:off x="2014539" y="417513"/>
            <a:ext cx="2924583" cy="369332"/>
          </a:xfrm>
          <a:prstGeom prst="rect">
            <a:avLst/>
          </a:prstGeom>
          <a:noFill/>
          <a:ln w="9525">
            <a:noFill/>
            <a:miter lim="800000"/>
            <a:headEnd/>
            <a:tailEnd/>
          </a:ln>
          <a:effectLst/>
        </p:spPr>
        <p:txBody>
          <a:bodyPr wrap="none">
            <a:spAutoFit/>
          </a:bodyPr>
          <a:lstStyle/>
          <a:p>
            <a:r>
              <a:rPr lang="en-US" dirty="0"/>
              <a:t>HYDROGEN  SPECTRAL  LINES</a:t>
            </a:r>
          </a:p>
        </p:txBody>
      </p:sp>
      <p:sp>
        <p:nvSpPr>
          <p:cNvPr id="78857" name="Rectangle 9">
            <a:hlinkClick r:id="rId4" tooltip="Wikipedia -  HYDROGEN SPECTRAL  LINES"/>
          </p:cNvPr>
          <p:cNvSpPr>
            <a:spLocks noChangeArrowheads="1"/>
          </p:cNvSpPr>
          <p:nvPr/>
        </p:nvSpPr>
        <p:spPr bwMode="auto">
          <a:xfrm>
            <a:off x="2038350" y="468314"/>
            <a:ext cx="3532188" cy="263525"/>
          </a:xfrm>
          <a:prstGeom prst="rect">
            <a:avLst/>
          </a:prstGeom>
          <a:noFill/>
          <a:ln w="9525">
            <a:noFill/>
            <a:miter lim="800000"/>
            <a:headEnd/>
            <a:tailEnd/>
          </a:ln>
          <a:effectLst/>
        </p:spPr>
        <p:txBody>
          <a:bodyPr wrap="none" anchor="ctr"/>
          <a:lstStyle/>
          <a:p>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853"/>
                                        </p:tgtEl>
                                        <p:attrNameLst>
                                          <p:attrName>style.visibility</p:attrName>
                                        </p:attrNameLst>
                                      </p:cBhvr>
                                      <p:to>
                                        <p:strVal val="visible"/>
                                      </p:to>
                                    </p:set>
                                    <p:animEffect transition="in" filter="dissolve">
                                      <p:cBhvr>
                                        <p:cTn id="7" dur="500"/>
                                        <p:tgtEl>
                                          <p:spTgt spid="788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854"/>
                                        </p:tgtEl>
                                        <p:attrNameLst>
                                          <p:attrName>style.visibility</p:attrName>
                                        </p:attrNameLst>
                                      </p:cBhvr>
                                      <p:to>
                                        <p:strVal val="visible"/>
                                      </p:to>
                                    </p:set>
                                    <p:animEffect transition="in" filter="dissolve">
                                      <p:cBhvr>
                                        <p:cTn id="12" dur="500"/>
                                        <p:tgtEl>
                                          <p:spTgt spid="7885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8855"/>
                                        </p:tgtEl>
                                        <p:attrNameLst>
                                          <p:attrName>style.visibility</p:attrName>
                                        </p:attrNameLst>
                                      </p:cBhvr>
                                      <p:to>
                                        <p:strVal val="visible"/>
                                      </p:to>
                                    </p:set>
                                    <p:animEffect transition="in" filter="dissolve">
                                      <p:cBhvr>
                                        <p:cTn id="17" dur="500"/>
                                        <p:tgtEl>
                                          <p:spTgt spid="78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3" grpId="0"/>
      <p:bldP spid="78854" grpId="0"/>
      <p:bldP spid="788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2362200" y="228600"/>
            <a:ext cx="7772400" cy="1143000"/>
          </a:xfrm>
          <a:solidFill>
            <a:schemeClr val="bg1"/>
          </a:solidFill>
        </p:spPr>
        <p:txBody>
          <a:bodyPr/>
          <a:lstStyle/>
          <a:p>
            <a:r>
              <a:rPr lang="en-US" b="1" u="sng" dirty="0"/>
              <a:t>HYDROGEN SPECTRAL LINES</a:t>
            </a:r>
          </a:p>
        </p:txBody>
      </p:sp>
      <p:sp>
        <p:nvSpPr>
          <p:cNvPr id="80899" name="Line 3"/>
          <p:cNvSpPr>
            <a:spLocks noChangeShapeType="1"/>
          </p:cNvSpPr>
          <p:nvPr/>
        </p:nvSpPr>
        <p:spPr bwMode="auto">
          <a:xfrm>
            <a:off x="2652713" y="2133600"/>
            <a:ext cx="0" cy="4495800"/>
          </a:xfrm>
          <a:prstGeom prst="line">
            <a:avLst/>
          </a:prstGeom>
          <a:noFill/>
          <a:ln w="19050">
            <a:solidFill>
              <a:schemeClr val="tx1"/>
            </a:solidFill>
            <a:round/>
            <a:headEnd/>
            <a:tailEnd/>
          </a:ln>
          <a:effectLst/>
        </p:spPr>
        <p:txBody>
          <a:bodyPr/>
          <a:lstStyle/>
          <a:p>
            <a:endParaRPr lang="en-AU" dirty="0"/>
          </a:p>
        </p:txBody>
      </p:sp>
      <p:sp>
        <p:nvSpPr>
          <p:cNvPr id="80900" name="Line 4"/>
          <p:cNvSpPr>
            <a:spLocks noChangeShapeType="1"/>
          </p:cNvSpPr>
          <p:nvPr/>
        </p:nvSpPr>
        <p:spPr bwMode="auto">
          <a:xfrm>
            <a:off x="2652713" y="5943600"/>
            <a:ext cx="6172200" cy="0"/>
          </a:xfrm>
          <a:prstGeom prst="line">
            <a:avLst/>
          </a:prstGeom>
          <a:noFill/>
          <a:ln w="38100">
            <a:solidFill>
              <a:srgbClr val="800000"/>
            </a:solidFill>
            <a:round/>
            <a:headEnd/>
            <a:tailEnd/>
          </a:ln>
          <a:effectLst/>
        </p:spPr>
        <p:txBody>
          <a:bodyPr/>
          <a:lstStyle/>
          <a:p>
            <a:endParaRPr lang="en-AU" dirty="0"/>
          </a:p>
        </p:txBody>
      </p:sp>
      <p:sp>
        <p:nvSpPr>
          <p:cNvPr id="80901" name="Line 5"/>
          <p:cNvSpPr>
            <a:spLocks noChangeShapeType="1"/>
          </p:cNvSpPr>
          <p:nvPr/>
        </p:nvSpPr>
        <p:spPr bwMode="auto">
          <a:xfrm>
            <a:off x="2652713" y="4267200"/>
            <a:ext cx="6172200" cy="0"/>
          </a:xfrm>
          <a:prstGeom prst="line">
            <a:avLst/>
          </a:prstGeom>
          <a:noFill/>
          <a:ln w="38100">
            <a:solidFill>
              <a:srgbClr val="800000"/>
            </a:solidFill>
            <a:round/>
            <a:headEnd/>
            <a:tailEnd/>
          </a:ln>
          <a:effectLst/>
        </p:spPr>
        <p:txBody>
          <a:bodyPr/>
          <a:lstStyle/>
          <a:p>
            <a:endParaRPr lang="en-AU" dirty="0"/>
          </a:p>
        </p:txBody>
      </p:sp>
      <p:sp>
        <p:nvSpPr>
          <p:cNvPr id="80902" name="Line 6"/>
          <p:cNvSpPr>
            <a:spLocks noChangeShapeType="1"/>
          </p:cNvSpPr>
          <p:nvPr/>
        </p:nvSpPr>
        <p:spPr bwMode="auto">
          <a:xfrm>
            <a:off x="2652713" y="3505200"/>
            <a:ext cx="6172200" cy="0"/>
          </a:xfrm>
          <a:prstGeom prst="line">
            <a:avLst/>
          </a:prstGeom>
          <a:noFill/>
          <a:ln w="38100">
            <a:solidFill>
              <a:srgbClr val="800000"/>
            </a:solidFill>
            <a:round/>
            <a:headEnd/>
            <a:tailEnd/>
          </a:ln>
          <a:effectLst/>
        </p:spPr>
        <p:txBody>
          <a:bodyPr/>
          <a:lstStyle/>
          <a:p>
            <a:endParaRPr lang="en-AU" dirty="0"/>
          </a:p>
        </p:txBody>
      </p:sp>
      <p:sp>
        <p:nvSpPr>
          <p:cNvPr id="80903" name="Line 7"/>
          <p:cNvSpPr>
            <a:spLocks noChangeShapeType="1"/>
          </p:cNvSpPr>
          <p:nvPr/>
        </p:nvSpPr>
        <p:spPr bwMode="auto">
          <a:xfrm>
            <a:off x="2652713" y="2971800"/>
            <a:ext cx="6172200" cy="0"/>
          </a:xfrm>
          <a:prstGeom prst="line">
            <a:avLst/>
          </a:prstGeom>
          <a:noFill/>
          <a:ln w="38100">
            <a:solidFill>
              <a:srgbClr val="800000"/>
            </a:solidFill>
            <a:round/>
            <a:headEnd/>
            <a:tailEnd/>
          </a:ln>
          <a:effectLst/>
        </p:spPr>
        <p:txBody>
          <a:bodyPr/>
          <a:lstStyle/>
          <a:p>
            <a:endParaRPr lang="en-AU" dirty="0"/>
          </a:p>
        </p:txBody>
      </p:sp>
      <p:sp>
        <p:nvSpPr>
          <p:cNvPr id="80904" name="Line 8"/>
          <p:cNvSpPr>
            <a:spLocks noChangeShapeType="1"/>
          </p:cNvSpPr>
          <p:nvPr/>
        </p:nvSpPr>
        <p:spPr bwMode="auto">
          <a:xfrm>
            <a:off x="2652713" y="2590800"/>
            <a:ext cx="6172200" cy="0"/>
          </a:xfrm>
          <a:prstGeom prst="line">
            <a:avLst/>
          </a:prstGeom>
          <a:noFill/>
          <a:ln w="38100">
            <a:solidFill>
              <a:srgbClr val="800000"/>
            </a:solidFill>
            <a:round/>
            <a:headEnd/>
            <a:tailEnd/>
          </a:ln>
          <a:effectLst/>
        </p:spPr>
        <p:txBody>
          <a:bodyPr/>
          <a:lstStyle/>
          <a:p>
            <a:endParaRPr lang="en-AU" dirty="0"/>
          </a:p>
        </p:txBody>
      </p:sp>
      <p:sp>
        <p:nvSpPr>
          <p:cNvPr id="80905" name="Line 9"/>
          <p:cNvSpPr>
            <a:spLocks noChangeShapeType="1"/>
          </p:cNvSpPr>
          <p:nvPr/>
        </p:nvSpPr>
        <p:spPr bwMode="auto">
          <a:xfrm>
            <a:off x="2652713" y="2362200"/>
            <a:ext cx="6172200" cy="0"/>
          </a:xfrm>
          <a:prstGeom prst="line">
            <a:avLst/>
          </a:prstGeom>
          <a:noFill/>
          <a:ln w="38100">
            <a:solidFill>
              <a:srgbClr val="800000"/>
            </a:solidFill>
            <a:round/>
            <a:headEnd/>
            <a:tailEnd/>
          </a:ln>
          <a:effectLst/>
        </p:spPr>
        <p:txBody>
          <a:bodyPr/>
          <a:lstStyle/>
          <a:p>
            <a:endParaRPr lang="en-AU" dirty="0"/>
          </a:p>
        </p:txBody>
      </p:sp>
      <p:sp>
        <p:nvSpPr>
          <p:cNvPr id="80906" name="Line 10"/>
          <p:cNvSpPr>
            <a:spLocks noChangeShapeType="1"/>
          </p:cNvSpPr>
          <p:nvPr/>
        </p:nvSpPr>
        <p:spPr bwMode="auto">
          <a:xfrm>
            <a:off x="2652713" y="2209800"/>
            <a:ext cx="6172200" cy="0"/>
          </a:xfrm>
          <a:prstGeom prst="line">
            <a:avLst/>
          </a:prstGeom>
          <a:noFill/>
          <a:ln w="38100">
            <a:solidFill>
              <a:srgbClr val="800000"/>
            </a:solidFill>
            <a:round/>
            <a:headEnd/>
            <a:tailEnd/>
          </a:ln>
          <a:effectLst/>
        </p:spPr>
        <p:txBody>
          <a:bodyPr/>
          <a:lstStyle/>
          <a:p>
            <a:endParaRPr lang="en-AU" dirty="0"/>
          </a:p>
        </p:txBody>
      </p:sp>
      <p:sp>
        <p:nvSpPr>
          <p:cNvPr id="80907" name="Line 11"/>
          <p:cNvSpPr>
            <a:spLocks noChangeShapeType="1"/>
          </p:cNvSpPr>
          <p:nvPr/>
        </p:nvSpPr>
        <p:spPr bwMode="auto">
          <a:xfrm>
            <a:off x="3081338" y="4267200"/>
            <a:ext cx="0" cy="1676400"/>
          </a:xfrm>
          <a:prstGeom prst="line">
            <a:avLst/>
          </a:prstGeom>
          <a:noFill/>
          <a:ln w="12700">
            <a:solidFill>
              <a:srgbClr val="333333"/>
            </a:solidFill>
            <a:round/>
            <a:headEnd/>
            <a:tailEnd type="triangle" w="med" len="med"/>
          </a:ln>
          <a:effectLst/>
        </p:spPr>
        <p:txBody>
          <a:bodyPr/>
          <a:lstStyle/>
          <a:p>
            <a:endParaRPr lang="en-AU" dirty="0"/>
          </a:p>
        </p:txBody>
      </p:sp>
      <p:sp>
        <p:nvSpPr>
          <p:cNvPr id="80908" name="Line 12"/>
          <p:cNvSpPr>
            <a:spLocks noChangeShapeType="1"/>
          </p:cNvSpPr>
          <p:nvPr/>
        </p:nvSpPr>
        <p:spPr bwMode="auto">
          <a:xfrm>
            <a:off x="3386138" y="3505200"/>
            <a:ext cx="0" cy="2438400"/>
          </a:xfrm>
          <a:prstGeom prst="line">
            <a:avLst/>
          </a:prstGeom>
          <a:noFill/>
          <a:ln w="12700">
            <a:solidFill>
              <a:srgbClr val="333333"/>
            </a:solidFill>
            <a:round/>
            <a:headEnd/>
            <a:tailEnd type="triangle" w="med" len="med"/>
          </a:ln>
          <a:effectLst/>
        </p:spPr>
        <p:txBody>
          <a:bodyPr/>
          <a:lstStyle/>
          <a:p>
            <a:endParaRPr lang="en-AU" dirty="0"/>
          </a:p>
        </p:txBody>
      </p:sp>
      <p:sp>
        <p:nvSpPr>
          <p:cNvPr id="80909" name="Line 13"/>
          <p:cNvSpPr>
            <a:spLocks noChangeShapeType="1"/>
          </p:cNvSpPr>
          <p:nvPr/>
        </p:nvSpPr>
        <p:spPr bwMode="auto">
          <a:xfrm>
            <a:off x="3690938" y="2971800"/>
            <a:ext cx="0" cy="2971800"/>
          </a:xfrm>
          <a:prstGeom prst="line">
            <a:avLst/>
          </a:prstGeom>
          <a:noFill/>
          <a:ln w="12700">
            <a:solidFill>
              <a:srgbClr val="333333"/>
            </a:solidFill>
            <a:round/>
            <a:headEnd/>
            <a:tailEnd type="triangle" w="med" len="med"/>
          </a:ln>
          <a:effectLst/>
        </p:spPr>
        <p:txBody>
          <a:bodyPr/>
          <a:lstStyle/>
          <a:p>
            <a:endParaRPr lang="en-AU" dirty="0"/>
          </a:p>
        </p:txBody>
      </p:sp>
      <p:sp>
        <p:nvSpPr>
          <p:cNvPr id="80910" name="Line 14"/>
          <p:cNvSpPr>
            <a:spLocks noChangeShapeType="1"/>
          </p:cNvSpPr>
          <p:nvPr/>
        </p:nvSpPr>
        <p:spPr bwMode="auto">
          <a:xfrm>
            <a:off x="3995738" y="2590800"/>
            <a:ext cx="0" cy="3352800"/>
          </a:xfrm>
          <a:prstGeom prst="line">
            <a:avLst/>
          </a:prstGeom>
          <a:noFill/>
          <a:ln w="12700">
            <a:solidFill>
              <a:srgbClr val="333333"/>
            </a:solidFill>
            <a:round/>
            <a:headEnd/>
            <a:tailEnd type="triangle" w="med" len="med"/>
          </a:ln>
          <a:effectLst/>
        </p:spPr>
        <p:txBody>
          <a:bodyPr/>
          <a:lstStyle/>
          <a:p>
            <a:endParaRPr lang="en-AU" dirty="0"/>
          </a:p>
        </p:txBody>
      </p:sp>
      <p:sp>
        <p:nvSpPr>
          <p:cNvPr id="80911" name="Line 15"/>
          <p:cNvSpPr>
            <a:spLocks noChangeShapeType="1"/>
          </p:cNvSpPr>
          <p:nvPr/>
        </p:nvSpPr>
        <p:spPr bwMode="auto">
          <a:xfrm>
            <a:off x="4300538" y="2362200"/>
            <a:ext cx="0" cy="3581400"/>
          </a:xfrm>
          <a:prstGeom prst="line">
            <a:avLst/>
          </a:prstGeom>
          <a:noFill/>
          <a:ln w="12700">
            <a:solidFill>
              <a:srgbClr val="333333"/>
            </a:solidFill>
            <a:round/>
            <a:headEnd/>
            <a:tailEnd type="triangle" w="med" len="med"/>
          </a:ln>
          <a:effectLst/>
        </p:spPr>
        <p:txBody>
          <a:bodyPr/>
          <a:lstStyle/>
          <a:p>
            <a:endParaRPr lang="en-AU" dirty="0"/>
          </a:p>
        </p:txBody>
      </p:sp>
      <p:sp>
        <p:nvSpPr>
          <p:cNvPr id="80912" name="Line 16"/>
          <p:cNvSpPr>
            <a:spLocks noChangeShapeType="1"/>
          </p:cNvSpPr>
          <p:nvPr/>
        </p:nvSpPr>
        <p:spPr bwMode="auto">
          <a:xfrm>
            <a:off x="4605338" y="2209800"/>
            <a:ext cx="0" cy="3733800"/>
          </a:xfrm>
          <a:prstGeom prst="line">
            <a:avLst/>
          </a:prstGeom>
          <a:noFill/>
          <a:ln w="12700">
            <a:solidFill>
              <a:srgbClr val="333333"/>
            </a:solidFill>
            <a:round/>
            <a:headEnd/>
            <a:tailEnd type="triangle" w="med" len="med"/>
          </a:ln>
          <a:effectLst/>
        </p:spPr>
        <p:txBody>
          <a:bodyPr/>
          <a:lstStyle/>
          <a:p>
            <a:endParaRPr lang="en-AU" dirty="0"/>
          </a:p>
        </p:txBody>
      </p:sp>
      <p:sp>
        <p:nvSpPr>
          <p:cNvPr id="80913" name="Line 17"/>
          <p:cNvSpPr>
            <a:spLocks noChangeShapeType="1"/>
          </p:cNvSpPr>
          <p:nvPr/>
        </p:nvSpPr>
        <p:spPr bwMode="auto">
          <a:xfrm>
            <a:off x="5224463" y="3505200"/>
            <a:ext cx="0" cy="762000"/>
          </a:xfrm>
          <a:prstGeom prst="line">
            <a:avLst/>
          </a:prstGeom>
          <a:noFill/>
          <a:ln w="12700">
            <a:solidFill>
              <a:srgbClr val="FF0000"/>
            </a:solidFill>
            <a:round/>
            <a:headEnd/>
            <a:tailEnd type="triangle" w="med" len="med"/>
          </a:ln>
          <a:effectLst/>
        </p:spPr>
        <p:txBody>
          <a:bodyPr/>
          <a:lstStyle/>
          <a:p>
            <a:endParaRPr lang="en-AU" dirty="0"/>
          </a:p>
        </p:txBody>
      </p:sp>
      <p:sp>
        <p:nvSpPr>
          <p:cNvPr id="80914" name="Line 18"/>
          <p:cNvSpPr>
            <a:spLocks noChangeShapeType="1"/>
          </p:cNvSpPr>
          <p:nvPr/>
        </p:nvSpPr>
        <p:spPr bwMode="auto">
          <a:xfrm>
            <a:off x="5834063" y="2590800"/>
            <a:ext cx="0" cy="1676400"/>
          </a:xfrm>
          <a:prstGeom prst="line">
            <a:avLst/>
          </a:prstGeom>
          <a:noFill/>
          <a:ln w="12700">
            <a:solidFill>
              <a:schemeClr val="accent2"/>
            </a:solidFill>
            <a:round/>
            <a:headEnd/>
            <a:tailEnd type="triangle" w="med" len="med"/>
          </a:ln>
          <a:effectLst/>
        </p:spPr>
        <p:txBody>
          <a:bodyPr/>
          <a:lstStyle/>
          <a:p>
            <a:endParaRPr lang="en-AU" dirty="0"/>
          </a:p>
        </p:txBody>
      </p:sp>
      <p:sp>
        <p:nvSpPr>
          <p:cNvPr id="80915" name="Line 19"/>
          <p:cNvSpPr>
            <a:spLocks noChangeShapeType="1"/>
          </p:cNvSpPr>
          <p:nvPr/>
        </p:nvSpPr>
        <p:spPr bwMode="auto">
          <a:xfrm>
            <a:off x="6138863" y="2362200"/>
            <a:ext cx="0" cy="1905000"/>
          </a:xfrm>
          <a:prstGeom prst="line">
            <a:avLst/>
          </a:prstGeom>
          <a:noFill/>
          <a:ln w="12700">
            <a:solidFill>
              <a:srgbClr val="6600FF"/>
            </a:solidFill>
            <a:round/>
            <a:headEnd/>
            <a:tailEnd type="triangle" w="med" len="med"/>
          </a:ln>
          <a:effectLst/>
        </p:spPr>
        <p:txBody>
          <a:bodyPr/>
          <a:lstStyle/>
          <a:p>
            <a:endParaRPr lang="en-AU" dirty="0"/>
          </a:p>
        </p:txBody>
      </p:sp>
      <p:sp>
        <p:nvSpPr>
          <p:cNvPr id="80916" name="Line 20"/>
          <p:cNvSpPr>
            <a:spLocks noChangeShapeType="1"/>
          </p:cNvSpPr>
          <p:nvPr/>
        </p:nvSpPr>
        <p:spPr bwMode="auto">
          <a:xfrm>
            <a:off x="6443663" y="2209800"/>
            <a:ext cx="0" cy="2057400"/>
          </a:xfrm>
          <a:prstGeom prst="line">
            <a:avLst/>
          </a:prstGeom>
          <a:noFill/>
          <a:ln w="12700">
            <a:solidFill>
              <a:srgbClr val="6600CC"/>
            </a:solidFill>
            <a:round/>
            <a:headEnd/>
            <a:tailEnd type="triangle" w="med" len="med"/>
          </a:ln>
          <a:effectLst/>
        </p:spPr>
        <p:txBody>
          <a:bodyPr/>
          <a:lstStyle/>
          <a:p>
            <a:endParaRPr lang="en-AU" dirty="0"/>
          </a:p>
        </p:txBody>
      </p:sp>
      <p:sp>
        <p:nvSpPr>
          <p:cNvPr id="80917" name="Line 21"/>
          <p:cNvSpPr>
            <a:spLocks noChangeShapeType="1"/>
          </p:cNvSpPr>
          <p:nvPr/>
        </p:nvSpPr>
        <p:spPr bwMode="auto">
          <a:xfrm>
            <a:off x="6996113" y="2971800"/>
            <a:ext cx="0" cy="533400"/>
          </a:xfrm>
          <a:prstGeom prst="line">
            <a:avLst/>
          </a:prstGeom>
          <a:noFill/>
          <a:ln w="12700">
            <a:solidFill>
              <a:srgbClr val="333333"/>
            </a:solidFill>
            <a:round/>
            <a:headEnd/>
            <a:tailEnd type="triangle" w="med" len="med"/>
          </a:ln>
          <a:effectLst/>
        </p:spPr>
        <p:txBody>
          <a:bodyPr/>
          <a:lstStyle/>
          <a:p>
            <a:endParaRPr lang="en-AU" dirty="0"/>
          </a:p>
        </p:txBody>
      </p:sp>
      <p:sp>
        <p:nvSpPr>
          <p:cNvPr id="80918" name="Line 22"/>
          <p:cNvSpPr>
            <a:spLocks noChangeShapeType="1"/>
          </p:cNvSpPr>
          <p:nvPr/>
        </p:nvSpPr>
        <p:spPr bwMode="auto">
          <a:xfrm>
            <a:off x="7300913" y="2590800"/>
            <a:ext cx="0" cy="914400"/>
          </a:xfrm>
          <a:prstGeom prst="line">
            <a:avLst/>
          </a:prstGeom>
          <a:noFill/>
          <a:ln w="12700">
            <a:solidFill>
              <a:srgbClr val="333333"/>
            </a:solidFill>
            <a:round/>
            <a:headEnd/>
            <a:tailEnd type="triangle" w="med" len="med"/>
          </a:ln>
          <a:effectLst/>
        </p:spPr>
        <p:txBody>
          <a:bodyPr/>
          <a:lstStyle/>
          <a:p>
            <a:endParaRPr lang="en-AU" dirty="0"/>
          </a:p>
        </p:txBody>
      </p:sp>
      <p:sp>
        <p:nvSpPr>
          <p:cNvPr id="80919" name="Line 23"/>
          <p:cNvSpPr>
            <a:spLocks noChangeShapeType="1"/>
          </p:cNvSpPr>
          <p:nvPr/>
        </p:nvSpPr>
        <p:spPr bwMode="auto">
          <a:xfrm>
            <a:off x="7605713" y="2362200"/>
            <a:ext cx="0" cy="1143000"/>
          </a:xfrm>
          <a:prstGeom prst="line">
            <a:avLst/>
          </a:prstGeom>
          <a:noFill/>
          <a:ln w="12700">
            <a:solidFill>
              <a:srgbClr val="333333"/>
            </a:solidFill>
            <a:round/>
            <a:headEnd/>
            <a:tailEnd type="triangle" w="med" len="med"/>
          </a:ln>
          <a:effectLst/>
        </p:spPr>
        <p:txBody>
          <a:bodyPr/>
          <a:lstStyle/>
          <a:p>
            <a:endParaRPr lang="en-AU" dirty="0"/>
          </a:p>
        </p:txBody>
      </p:sp>
      <p:sp>
        <p:nvSpPr>
          <p:cNvPr id="80920" name="Line 24"/>
          <p:cNvSpPr>
            <a:spLocks noChangeShapeType="1"/>
          </p:cNvSpPr>
          <p:nvPr/>
        </p:nvSpPr>
        <p:spPr bwMode="auto">
          <a:xfrm>
            <a:off x="7910513" y="2209800"/>
            <a:ext cx="0" cy="1295400"/>
          </a:xfrm>
          <a:prstGeom prst="line">
            <a:avLst/>
          </a:prstGeom>
          <a:noFill/>
          <a:ln w="12700">
            <a:solidFill>
              <a:srgbClr val="333333"/>
            </a:solidFill>
            <a:round/>
            <a:headEnd/>
            <a:tailEnd type="triangle" w="med" len="med"/>
          </a:ln>
          <a:effectLst/>
        </p:spPr>
        <p:txBody>
          <a:bodyPr/>
          <a:lstStyle/>
          <a:p>
            <a:endParaRPr lang="en-AU" dirty="0"/>
          </a:p>
        </p:txBody>
      </p:sp>
      <p:sp>
        <p:nvSpPr>
          <p:cNvPr id="80921" name="Text Box 25"/>
          <p:cNvSpPr txBox="1">
            <a:spLocks noChangeArrowheads="1"/>
          </p:cNvSpPr>
          <p:nvPr/>
        </p:nvSpPr>
        <p:spPr bwMode="auto">
          <a:xfrm>
            <a:off x="2913063" y="6002339"/>
            <a:ext cx="1602490" cy="615553"/>
          </a:xfrm>
          <a:prstGeom prst="rect">
            <a:avLst/>
          </a:prstGeom>
          <a:noFill/>
          <a:ln w="9525">
            <a:noFill/>
            <a:miter lim="800000"/>
            <a:headEnd/>
            <a:tailEnd/>
          </a:ln>
          <a:effectLst/>
        </p:spPr>
        <p:txBody>
          <a:bodyPr wrap="none">
            <a:spAutoFit/>
          </a:bodyPr>
          <a:lstStyle/>
          <a:p>
            <a:r>
              <a:rPr lang="en-US" sz="1000" b="1" dirty="0"/>
              <a:t>A       B      C      D       E      F</a:t>
            </a:r>
          </a:p>
          <a:p>
            <a:r>
              <a:rPr lang="en-US" sz="1000" b="1" dirty="0"/>
              <a:t> </a:t>
            </a:r>
          </a:p>
          <a:p>
            <a:r>
              <a:rPr lang="en-US" sz="1000" b="1" dirty="0"/>
              <a:t>   </a:t>
            </a:r>
            <a:r>
              <a:rPr lang="en-US" sz="1400" b="1" dirty="0"/>
              <a:t>Lyman series (UV)</a:t>
            </a:r>
            <a:endParaRPr lang="en-US" sz="1000" b="1" dirty="0"/>
          </a:p>
        </p:txBody>
      </p:sp>
      <p:sp>
        <p:nvSpPr>
          <p:cNvPr id="80922" name="Text Box 26"/>
          <p:cNvSpPr txBox="1">
            <a:spLocks noChangeArrowheads="1"/>
          </p:cNvSpPr>
          <p:nvPr/>
        </p:nvSpPr>
        <p:spPr bwMode="auto">
          <a:xfrm>
            <a:off x="5064125" y="4343401"/>
            <a:ext cx="1467068" cy="615553"/>
          </a:xfrm>
          <a:prstGeom prst="rect">
            <a:avLst/>
          </a:prstGeom>
          <a:noFill/>
          <a:ln w="9525">
            <a:noFill/>
            <a:miter lim="800000"/>
            <a:headEnd/>
            <a:tailEnd/>
          </a:ln>
          <a:effectLst/>
        </p:spPr>
        <p:txBody>
          <a:bodyPr wrap="none">
            <a:spAutoFit/>
          </a:bodyPr>
          <a:lstStyle/>
          <a:p>
            <a:r>
              <a:rPr lang="en-US" sz="1000" b="1" dirty="0"/>
              <a:t>A       B      C      D       E      </a:t>
            </a:r>
          </a:p>
          <a:p>
            <a:r>
              <a:rPr lang="en-US" sz="1000" b="1" dirty="0"/>
              <a:t> </a:t>
            </a:r>
          </a:p>
          <a:p>
            <a:r>
              <a:rPr lang="en-US" sz="1000" b="1" dirty="0"/>
              <a:t> </a:t>
            </a:r>
            <a:r>
              <a:rPr lang="en-US" sz="1400" b="1" dirty="0"/>
              <a:t>Balmer (Visible)</a:t>
            </a:r>
            <a:endParaRPr lang="en-US" sz="1000" b="1" dirty="0"/>
          </a:p>
        </p:txBody>
      </p:sp>
      <p:sp>
        <p:nvSpPr>
          <p:cNvPr id="80923" name="Text Box 27"/>
          <p:cNvSpPr txBox="1">
            <a:spLocks noChangeArrowheads="1"/>
          </p:cNvSpPr>
          <p:nvPr/>
        </p:nvSpPr>
        <p:spPr bwMode="auto">
          <a:xfrm>
            <a:off x="6843714" y="3581401"/>
            <a:ext cx="1231427" cy="615553"/>
          </a:xfrm>
          <a:prstGeom prst="rect">
            <a:avLst/>
          </a:prstGeom>
          <a:noFill/>
          <a:ln w="9525">
            <a:noFill/>
            <a:miter lim="800000"/>
            <a:headEnd/>
            <a:tailEnd/>
          </a:ln>
          <a:effectLst/>
        </p:spPr>
        <p:txBody>
          <a:bodyPr wrap="none">
            <a:spAutoFit/>
          </a:bodyPr>
          <a:lstStyle/>
          <a:p>
            <a:r>
              <a:rPr lang="en-US" sz="1000" b="1" dirty="0"/>
              <a:t>A       B      C      D       </a:t>
            </a:r>
          </a:p>
          <a:p>
            <a:r>
              <a:rPr lang="en-US" sz="1000" b="1" dirty="0"/>
              <a:t> </a:t>
            </a:r>
          </a:p>
          <a:p>
            <a:r>
              <a:rPr lang="en-US" sz="1000" b="1" dirty="0"/>
              <a:t>   </a:t>
            </a:r>
            <a:r>
              <a:rPr lang="en-US" sz="1400" b="1" dirty="0"/>
              <a:t>Paschen (IR)</a:t>
            </a:r>
            <a:endParaRPr lang="en-US" sz="1000" b="1" dirty="0"/>
          </a:p>
        </p:txBody>
      </p:sp>
      <p:sp>
        <p:nvSpPr>
          <p:cNvPr id="80924" name="Text Box 28"/>
          <p:cNvSpPr txBox="1">
            <a:spLocks noChangeArrowheads="1"/>
          </p:cNvSpPr>
          <p:nvPr/>
        </p:nvSpPr>
        <p:spPr bwMode="auto">
          <a:xfrm>
            <a:off x="8885238" y="5802314"/>
            <a:ext cx="333746" cy="307777"/>
          </a:xfrm>
          <a:prstGeom prst="rect">
            <a:avLst/>
          </a:prstGeom>
          <a:noFill/>
          <a:ln w="9525">
            <a:noFill/>
            <a:miter lim="800000"/>
            <a:headEnd/>
            <a:tailEnd/>
          </a:ln>
          <a:effectLst/>
        </p:spPr>
        <p:txBody>
          <a:bodyPr wrap="none">
            <a:spAutoFit/>
          </a:bodyPr>
          <a:lstStyle/>
          <a:p>
            <a:r>
              <a:rPr lang="en-US" sz="1400" i="1" dirty="0"/>
              <a:t>E</a:t>
            </a:r>
            <a:r>
              <a:rPr lang="en-US" sz="1400" i="1" baseline="-25000" dirty="0"/>
              <a:t>1</a:t>
            </a:r>
          </a:p>
        </p:txBody>
      </p:sp>
      <p:sp>
        <p:nvSpPr>
          <p:cNvPr id="80925" name="Text Box 29"/>
          <p:cNvSpPr txBox="1">
            <a:spLocks noChangeArrowheads="1"/>
          </p:cNvSpPr>
          <p:nvPr/>
        </p:nvSpPr>
        <p:spPr bwMode="auto">
          <a:xfrm>
            <a:off x="8885238" y="4110039"/>
            <a:ext cx="333746" cy="307777"/>
          </a:xfrm>
          <a:prstGeom prst="rect">
            <a:avLst/>
          </a:prstGeom>
          <a:noFill/>
          <a:ln w="9525">
            <a:noFill/>
            <a:miter lim="800000"/>
            <a:headEnd/>
            <a:tailEnd/>
          </a:ln>
          <a:effectLst/>
        </p:spPr>
        <p:txBody>
          <a:bodyPr wrap="none">
            <a:spAutoFit/>
          </a:bodyPr>
          <a:lstStyle/>
          <a:p>
            <a:r>
              <a:rPr lang="en-US" sz="1400" i="1" dirty="0"/>
              <a:t>E</a:t>
            </a:r>
            <a:r>
              <a:rPr lang="en-US" sz="1400" i="1" baseline="-25000" dirty="0"/>
              <a:t>2</a:t>
            </a:r>
          </a:p>
        </p:txBody>
      </p:sp>
      <p:sp>
        <p:nvSpPr>
          <p:cNvPr id="80926" name="Text Box 30"/>
          <p:cNvSpPr txBox="1">
            <a:spLocks noChangeArrowheads="1"/>
          </p:cNvSpPr>
          <p:nvPr/>
        </p:nvSpPr>
        <p:spPr bwMode="auto">
          <a:xfrm>
            <a:off x="8901113" y="3348039"/>
            <a:ext cx="333746" cy="307777"/>
          </a:xfrm>
          <a:prstGeom prst="rect">
            <a:avLst/>
          </a:prstGeom>
          <a:noFill/>
          <a:ln w="9525">
            <a:noFill/>
            <a:miter lim="800000"/>
            <a:headEnd/>
            <a:tailEnd/>
          </a:ln>
          <a:effectLst/>
        </p:spPr>
        <p:txBody>
          <a:bodyPr wrap="none">
            <a:spAutoFit/>
          </a:bodyPr>
          <a:lstStyle/>
          <a:p>
            <a:r>
              <a:rPr lang="en-US" sz="1400" i="1" dirty="0"/>
              <a:t>E</a:t>
            </a:r>
            <a:r>
              <a:rPr lang="en-US" sz="1400" i="1" baseline="-25000" dirty="0"/>
              <a:t>3</a:t>
            </a:r>
          </a:p>
        </p:txBody>
      </p:sp>
      <p:sp>
        <p:nvSpPr>
          <p:cNvPr id="80927" name="Text Box 31"/>
          <p:cNvSpPr txBox="1">
            <a:spLocks noChangeArrowheads="1"/>
          </p:cNvSpPr>
          <p:nvPr/>
        </p:nvSpPr>
        <p:spPr bwMode="auto">
          <a:xfrm>
            <a:off x="8885238" y="2846389"/>
            <a:ext cx="333746" cy="307777"/>
          </a:xfrm>
          <a:prstGeom prst="rect">
            <a:avLst/>
          </a:prstGeom>
          <a:noFill/>
          <a:ln w="9525">
            <a:noFill/>
            <a:miter lim="800000"/>
            <a:headEnd/>
            <a:tailEnd/>
          </a:ln>
          <a:effectLst/>
        </p:spPr>
        <p:txBody>
          <a:bodyPr wrap="none">
            <a:spAutoFit/>
          </a:bodyPr>
          <a:lstStyle/>
          <a:p>
            <a:r>
              <a:rPr lang="en-US" sz="1400" i="1" dirty="0"/>
              <a:t>E</a:t>
            </a:r>
            <a:r>
              <a:rPr lang="en-US" sz="1400" i="1" baseline="-25000" dirty="0"/>
              <a:t>4</a:t>
            </a:r>
          </a:p>
        </p:txBody>
      </p:sp>
      <p:sp>
        <p:nvSpPr>
          <p:cNvPr id="80928" name="Text Box 32"/>
          <p:cNvSpPr txBox="1">
            <a:spLocks noChangeArrowheads="1"/>
          </p:cNvSpPr>
          <p:nvPr/>
        </p:nvSpPr>
        <p:spPr bwMode="auto">
          <a:xfrm>
            <a:off x="8885238" y="2465389"/>
            <a:ext cx="333746" cy="307777"/>
          </a:xfrm>
          <a:prstGeom prst="rect">
            <a:avLst/>
          </a:prstGeom>
          <a:noFill/>
          <a:ln w="9525">
            <a:noFill/>
            <a:miter lim="800000"/>
            <a:headEnd/>
            <a:tailEnd/>
          </a:ln>
          <a:effectLst/>
        </p:spPr>
        <p:txBody>
          <a:bodyPr wrap="none">
            <a:spAutoFit/>
          </a:bodyPr>
          <a:lstStyle/>
          <a:p>
            <a:r>
              <a:rPr lang="en-US" sz="1400" i="1" dirty="0"/>
              <a:t>E</a:t>
            </a:r>
            <a:r>
              <a:rPr lang="en-US" sz="1400" i="1" baseline="-25000" dirty="0"/>
              <a:t>5</a:t>
            </a:r>
          </a:p>
        </p:txBody>
      </p:sp>
      <p:sp>
        <p:nvSpPr>
          <p:cNvPr id="80929" name="Text Box 33"/>
          <p:cNvSpPr txBox="1">
            <a:spLocks noChangeArrowheads="1"/>
          </p:cNvSpPr>
          <p:nvPr/>
        </p:nvSpPr>
        <p:spPr bwMode="auto">
          <a:xfrm>
            <a:off x="8901113" y="2236789"/>
            <a:ext cx="333746" cy="307777"/>
          </a:xfrm>
          <a:prstGeom prst="rect">
            <a:avLst/>
          </a:prstGeom>
          <a:noFill/>
          <a:ln w="9525">
            <a:noFill/>
            <a:miter lim="800000"/>
            <a:headEnd/>
            <a:tailEnd/>
          </a:ln>
          <a:effectLst/>
        </p:spPr>
        <p:txBody>
          <a:bodyPr wrap="none">
            <a:spAutoFit/>
          </a:bodyPr>
          <a:lstStyle/>
          <a:p>
            <a:r>
              <a:rPr lang="en-US" sz="1400" i="1" dirty="0"/>
              <a:t>E</a:t>
            </a:r>
            <a:r>
              <a:rPr lang="en-US" sz="1400" i="1" baseline="-25000" dirty="0"/>
              <a:t>6</a:t>
            </a:r>
          </a:p>
        </p:txBody>
      </p:sp>
      <p:sp>
        <p:nvSpPr>
          <p:cNvPr id="80930" name="Text Box 34"/>
          <p:cNvSpPr txBox="1">
            <a:spLocks noChangeArrowheads="1"/>
          </p:cNvSpPr>
          <p:nvPr/>
        </p:nvSpPr>
        <p:spPr bwMode="auto">
          <a:xfrm rot="-5400000">
            <a:off x="1824361" y="4790559"/>
            <a:ext cx="832792" cy="369332"/>
          </a:xfrm>
          <a:prstGeom prst="rect">
            <a:avLst/>
          </a:prstGeom>
          <a:noFill/>
          <a:ln w="9525">
            <a:noFill/>
            <a:miter lim="800000"/>
            <a:headEnd/>
            <a:tailEnd/>
          </a:ln>
          <a:effectLst/>
        </p:spPr>
        <p:txBody>
          <a:bodyPr wrap="none">
            <a:spAutoFit/>
          </a:bodyPr>
          <a:lstStyle/>
          <a:p>
            <a:r>
              <a:rPr lang="en-US" b="1" dirty="0"/>
              <a:t>Energy</a:t>
            </a:r>
          </a:p>
        </p:txBody>
      </p:sp>
      <p:sp>
        <p:nvSpPr>
          <p:cNvPr id="80931" name="Line 35"/>
          <p:cNvSpPr>
            <a:spLocks noChangeShapeType="1"/>
          </p:cNvSpPr>
          <p:nvPr/>
        </p:nvSpPr>
        <p:spPr bwMode="auto">
          <a:xfrm flipV="1">
            <a:off x="2271713" y="2895600"/>
            <a:ext cx="0" cy="1524000"/>
          </a:xfrm>
          <a:prstGeom prst="line">
            <a:avLst/>
          </a:prstGeom>
          <a:noFill/>
          <a:ln w="28575">
            <a:solidFill>
              <a:schemeClr val="tx1"/>
            </a:solidFill>
            <a:round/>
            <a:headEnd/>
            <a:tailEnd type="triangle" w="med" len="med"/>
          </a:ln>
          <a:effectLst/>
        </p:spPr>
        <p:txBody>
          <a:bodyPr/>
          <a:lstStyle/>
          <a:p>
            <a:endParaRPr lang="en-AU" dirty="0"/>
          </a:p>
        </p:txBody>
      </p:sp>
      <p:sp>
        <p:nvSpPr>
          <p:cNvPr id="80932" name="Text Box 36"/>
          <p:cNvSpPr txBox="1">
            <a:spLocks noChangeArrowheads="1"/>
          </p:cNvSpPr>
          <p:nvPr/>
        </p:nvSpPr>
        <p:spPr bwMode="auto">
          <a:xfrm>
            <a:off x="1828800" y="1379539"/>
            <a:ext cx="7660046" cy="307777"/>
          </a:xfrm>
          <a:prstGeom prst="rect">
            <a:avLst/>
          </a:prstGeom>
          <a:noFill/>
          <a:ln w="9525">
            <a:noFill/>
            <a:miter lim="800000"/>
            <a:headEnd/>
            <a:tailEnd/>
          </a:ln>
          <a:effectLst/>
        </p:spPr>
        <p:txBody>
          <a:bodyPr wrap="none">
            <a:spAutoFit/>
          </a:bodyPr>
          <a:lstStyle/>
          <a:p>
            <a:r>
              <a:rPr lang="en-US" sz="1400" b="1" dirty="0"/>
              <a:t>Bohr’s model of the atom accounted mathematically for the energy of each of the transitions shown.</a:t>
            </a:r>
          </a:p>
        </p:txBody>
      </p:sp>
      <p:sp>
        <p:nvSpPr>
          <p:cNvPr id="80933" name="Rectangle 37"/>
          <p:cNvSpPr>
            <a:spLocks noChangeArrowheads="1"/>
          </p:cNvSpPr>
          <p:nvPr/>
        </p:nvSpPr>
        <p:spPr bwMode="auto">
          <a:xfrm>
            <a:off x="9372600" y="2057400"/>
            <a:ext cx="685800" cy="4038600"/>
          </a:xfrm>
          <a:prstGeom prst="rect">
            <a:avLst/>
          </a:prstGeom>
          <a:solidFill>
            <a:schemeClr val="tx1"/>
          </a:solidFill>
          <a:ln w="9525">
            <a:solidFill>
              <a:schemeClr val="tx1"/>
            </a:solidFill>
            <a:miter lim="800000"/>
            <a:headEnd/>
            <a:tailEnd/>
          </a:ln>
          <a:effectLst/>
        </p:spPr>
        <p:txBody>
          <a:bodyPr wrap="none" anchor="ctr"/>
          <a:lstStyle/>
          <a:p>
            <a:pPr algn="ctr"/>
            <a:endParaRPr lang="en-US" sz="1000" dirty="0"/>
          </a:p>
        </p:txBody>
      </p:sp>
      <p:sp>
        <p:nvSpPr>
          <p:cNvPr id="80934" name="Rectangle 38"/>
          <p:cNvSpPr>
            <a:spLocks noChangeArrowheads="1"/>
          </p:cNvSpPr>
          <p:nvPr/>
        </p:nvSpPr>
        <p:spPr bwMode="auto">
          <a:xfrm>
            <a:off x="9372600" y="2743200"/>
            <a:ext cx="685800" cy="76200"/>
          </a:xfrm>
          <a:prstGeom prst="rect">
            <a:avLst/>
          </a:prstGeom>
          <a:solidFill>
            <a:srgbClr val="FF0000"/>
          </a:solidFill>
          <a:ln w="9525">
            <a:solidFill>
              <a:schemeClr val="tx1"/>
            </a:solidFill>
            <a:miter lim="800000"/>
            <a:headEnd/>
            <a:tailEnd/>
          </a:ln>
          <a:effectLst/>
        </p:spPr>
        <p:txBody>
          <a:bodyPr wrap="none" anchor="ctr"/>
          <a:lstStyle/>
          <a:p>
            <a:endParaRPr lang="en-AU" dirty="0"/>
          </a:p>
        </p:txBody>
      </p:sp>
      <p:sp>
        <p:nvSpPr>
          <p:cNvPr id="80935" name="Rectangle 39"/>
          <p:cNvSpPr>
            <a:spLocks noChangeArrowheads="1"/>
          </p:cNvSpPr>
          <p:nvPr/>
        </p:nvSpPr>
        <p:spPr bwMode="auto">
          <a:xfrm>
            <a:off x="9372600" y="3962400"/>
            <a:ext cx="685800" cy="76200"/>
          </a:xfrm>
          <a:prstGeom prst="rect">
            <a:avLst/>
          </a:prstGeom>
          <a:solidFill>
            <a:srgbClr val="009900"/>
          </a:solidFill>
          <a:ln w="9525">
            <a:solidFill>
              <a:schemeClr val="tx1"/>
            </a:solidFill>
            <a:miter lim="800000"/>
            <a:headEnd/>
            <a:tailEnd/>
          </a:ln>
          <a:effectLst/>
        </p:spPr>
        <p:txBody>
          <a:bodyPr wrap="none" anchor="ctr"/>
          <a:lstStyle/>
          <a:p>
            <a:endParaRPr lang="en-AU" dirty="0"/>
          </a:p>
        </p:txBody>
      </p:sp>
      <p:sp>
        <p:nvSpPr>
          <p:cNvPr id="80936" name="Rectangle 40"/>
          <p:cNvSpPr>
            <a:spLocks noChangeArrowheads="1"/>
          </p:cNvSpPr>
          <p:nvPr/>
        </p:nvSpPr>
        <p:spPr bwMode="auto">
          <a:xfrm>
            <a:off x="9372600" y="4724400"/>
            <a:ext cx="685800" cy="76200"/>
          </a:xfrm>
          <a:prstGeom prst="rect">
            <a:avLst/>
          </a:prstGeom>
          <a:solidFill>
            <a:srgbClr val="0000FF"/>
          </a:solidFill>
          <a:ln w="9525">
            <a:solidFill>
              <a:schemeClr val="tx1"/>
            </a:solidFill>
            <a:miter lim="800000"/>
            <a:headEnd/>
            <a:tailEnd/>
          </a:ln>
          <a:effectLst/>
        </p:spPr>
        <p:txBody>
          <a:bodyPr wrap="none" anchor="ctr"/>
          <a:lstStyle/>
          <a:p>
            <a:endParaRPr lang="en-AU" dirty="0"/>
          </a:p>
        </p:txBody>
      </p:sp>
      <p:sp>
        <p:nvSpPr>
          <p:cNvPr id="80937" name="Rectangle 41"/>
          <p:cNvSpPr>
            <a:spLocks noChangeArrowheads="1"/>
          </p:cNvSpPr>
          <p:nvPr/>
        </p:nvSpPr>
        <p:spPr bwMode="auto">
          <a:xfrm>
            <a:off x="9372600" y="5181600"/>
            <a:ext cx="685800" cy="76200"/>
          </a:xfrm>
          <a:prstGeom prst="rect">
            <a:avLst/>
          </a:prstGeom>
          <a:solidFill>
            <a:srgbClr val="6600CC"/>
          </a:solidFill>
          <a:ln w="9525">
            <a:solidFill>
              <a:schemeClr val="tx1"/>
            </a:solidFill>
            <a:miter lim="800000"/>
            <a:headEnd/>
            <a:tailEnd/>
          </a:ln>
          <a:effectLst/>
        </p:spPr>
        <p:txBody>
          <a:bodyPr wrap="none" anchor="ctr"/>
          <a:lstStyle/>
          <a:p>
            <a:endParaRPr lang="en-AU" dirty="0"/>
          </a:p>
        </p:txBody>
      </p:sp>
      <p:sp>
        <p:nvSpPr>
          <p:cNvPr id="80938" name="Text Box 42"/>
          <p:cNvSpPr txBox="1">
            <a:spLocks noChangeArrowheads="1"/>
          </p:cNvSpPr>
          <p:nvPr/>
        </p:nvSpPr>
        <p:spPr bwMode="auto">
          <a:xfrm>
            <a:off x="9372601" y="2133600"/>
            <a:ext cx="650371" cy="523220"/>
          </a:xfrm>
          <a:prstGeom prst="rect">
            <a:avLst/>
          </a:prstGeom>
          <a:solidFill>
            <a:schemeClr val="tx1"/>
          </a:solidFill>
          <a:ln w="9525">
            <a:noFill/>
            <a:miter lim="800000"/>
            <a:headEnd/>
            <a:tailEnd/>
          </a:ln>
          <a:effectLst/>
        </p:spPr>
        <p:txBody>
          <a:bodyPr wrap="none">
            <a:spAutoFit/>
          </a:bodyPr>
          <a:lstStyle/>
          <a:p>
            <a:r>
              <a:rPr lang="en-US" sz="1400" dirty="0"/>
              <a:t>   </a:t>
            </a:r>
            <a:r>
              <a:rPr lang="en-US" sz="1400" dirty="0">
                <a:solidFill>
                  <a:schemeClr val="bg1"/>
                </a:solidFill>
              </a:rPr>
              <a:t>IR</a:t>
            </a:r>
          </a:p>
          <a:p>
            <a:r>
              <a:rPr lang="en-US" sz="1400" dirty="0">
                <a:solidFill>
                  <a:schemeClr val="bg1"/>
                </a:solidFill>
              </a:rPr>
              <a:t>region</a:t>
            </a:r>
          </a:p>
        </p:txBody>
      </p:sp>
      <p:sp>
        <p:nvSpPr>
          <p:cNvPr id="80939" name="Text Box 43"/>
          <p:cNvSpPr txBox="1">
            <a:spLocks noChangeArrowheads="1"/>
          </p:cNvSpPr>
          <p:nvPr/>
        </p:nvSpPr>
        <p:spPr bwMode="auto">
          <a:xfrm>
            <a:off x="9372601" y="5334000"/>
            <a:ext cx="650371" cy="523220"/>
          </a:xfrm>
          <a:prstGeom prst="rect">
            <a:avLst/>
          </a:prstGeom>
          <a:solidFill>
            <a:schemeClr val="tx1"/>
          </a:solidFill>
          <a:ln w="9525">
            <a:noFill/>
            <a:miter lim="800000"/>
            <a:headEnd/>
            <a:tailEnd/>
          </a:ln>
          <a:effectLst/>
        </p:spPr>
        <p:txBody>
          <a:bodyPr wrap="none">
            <a:spAutoFit/>
          </a:bodyPr>
          <a:lstStyle/>
          <a:p>
            <a:r>
              <a:rPr lang="en-US" sz="1400" dirty="0"/>
              <a:t>  </a:t>
            </a:r>
            <a:r>
              <a:rPr lang="en-US" sz="1400" dirty="0">
                <a:solidFill>
                  <a:schemeClr val="bg1"/>
                </a:solidFill>
              </a:rPr>
              <a:t>UV</a:t>
            </a:r>
          </a:p>
          <a:p>
            <a:r>
              <a:rPr lang="en-US" sz="1400" dirty="0">
                <a:solidFill>
                  <a:schemeClr val="bg1"/>
                </a:solidFill>
              </a:rPr>
              <a:t>region</a:t>
            </a:r>
          </a:p>
        </p:txBody>
      </p:sp>
      <p:sp>
        <p:nvSpPr>
          <p:cNvPr id="80940" name="Text Box 44"/>
          <p:cNvSpPr txBox="1">
            <a:spLocks noChangeArrowheads="1"/>
          </p:cNvSpPr>
          <p:nvPr/>
        </p:nvSpPr>
        <p:spPr bwMode="auto">
          <a:xfrm>
            <a:off x="10058400" y="2649538"/>
            <a:ext cx="580608" cy="2862322"/>
          </a:xfrm>
          <a:prstGeom prst="rect">
            <a:avLst/>
          </a:prstGeom>
          <a:noFill/>
          <a:ln w="9525">
            <a:noFill/>
            <a:miter lim="800000"/>
            <a:headEnd/>
            <a:tailEnd/>
          </a:ln>
          <a:effectLst/>
        </p:spPr>
        <p:txBody>
          <a:bodyPr wrap="none">
            <a:spAutoFit/>
          </a:bodyPr>
          <a:lstStyle/>
          <a:p>
            <a:r>
              <a:rPr lang="en-US" sz="1000" dirty="0"/>
              <a:t>656 nm</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486 nm</a:t>
            </a:r>
          </a:p>
          <a:p>
            <a:endParaRPr lang="en-US" sz="1000" dirty="0"/>
          </a:p>
          <a:p>
            <a:endParaRPr lang="en-US" sz="1000" dirty="0"/>
          </a:p>
          <a:p>
            <a:endParaRPr lang="en-US" sz="1000" dirty="0"/>
          </a:p>
          <a:p>
            <a:endParaRPr lang="en-US" sz="1000" dirty="0"/>
          </a:p>
          <a:p>
            <a:r>
              <a:rPr lang="en-US" sz="1000" dirty="0"/>
              <a:t>434 nm</a:t>
            </a:r>
          </a:p>
          <a:p>
            <a:endParaRPr lang="en-US" sz="1000" dirty="0"/>
          </a:p>
          <a:p>
            <a:endParaRPr lang="en-US" sz="1000" dirty="0"/>
          </a:p>
          <a:p>
            <a:r>
              <a:rPr lang="en-US" sz="1000" dirty="0"/>
              <a:t>410 nm</a:t>
            </a:r>
          </a:p>
          <a:p>
            <a:endParaRPr lang="en-US" sz="1000" dirty="0"/>
          </a:p>
        </p:txBody>
      </p:sp>
      <p:sp>
        <p:nvSpPr>
          <p:cNvPr id="80941" name="Rectangle 45"/>
          <p:cNvSpPr>
            <a:spLocks noChangeArrowheads="1"/>
          </p:cNvSpPr>
          <p:nvPr/>
        </p:nvSpPr>
        <p:spPr bwMode="auto">
          <a:xfrm>
            <a:off x="7213601" y="6567488"/>
            <a:ext cx="3041217" cy="215444"/>
          </a:xfrm>
          <a:prstGeom prst="rect">
            <a:avLst/>
          </a:prstGeom>
          <a:noFill/>
          <a:ln w="9525">
            <a:noFill/>
            <a:miter lim="800000"/>
            <a:headEnd/>
            <a:tailEnd/>
          </a:ln>
          <a:effectLst/>
        </p:spPr>
        <p:txBody>
          <a:bodyPr wrap="none">
            <a:spAutoFit/>
          </a:bodyPr>
          <a:lstStyle/>
          <a:p>
            <a:r>
              <a:rPr lang="en-US" sz="800" dirty="0"/>
              <a:t>Davis, Metcalfe, Williams, Castka, </a:t>
            </a:r>
            <a:r>
              <a:rPr lang="en-US" sz="800" u="sng" dirty="0"/>
              <a:t>Modern Chemistry</a:t>
            </a:r>
            <a:r>
              <a:rPr lang="en-US" sz="800" dirty="0"/>
              <a:t>, 1999,  page 97</a:t>
            </a:r>
          </a:p>
        </p:txBody>
      </p:sp>
      <p:sp>
        <p:nvSpPr>
          <p:cNvPr id="80942" name="Line 46"/>
          <p:cNvSpPr>
            <a:spLocks noChangeShapeType="1"/>
          </p:cNvSpPr>
          <p:nvPr/>
        </p:nvSpPr>
        <p:spPr bwMode="auto">
          <a:xfrm>
            <a:off x="5543550" y="2971800"/>
            <a:ext cx="0" cy="1295400"/>
          </a:xfrm>
          <a:prstGeom prst="line">
            <a:avLst/>
          </a:prstGeom>
          <a:noFill/>
          <a:ln w="12700">
            <a:solidFill>
              <a:srgbClr val="008000"/>
            </a:solidFill>
            <a:miter lim="800000"/>
            <a:headEnd/>
            <a:tailEnd type="triangle" w="med" len="med"/>
          </a:ln>
          <a:effectLst/>
        </p:spPr>
        <p:txBody>
          <a:bodyPr wrap="none"/>
          <a:lstStyle/>
          <a:p>
            <a:endParaRPr lang="en-AU" dirty="0"/>
          </a:p>
        </p:txBody>
      </p:sp>
      <p:sp>
        <p:nvSpPr>
          <p:cNvPr id="80943" name="AutoShape 47">
            <a:hlinkClick r:id="rId3" action="ppaction://hlinksldjump" highlightClick="1"/>
          </p:cNvPr>
          <p:cNvSpPr>
            <a:spLocks noChangeArrowheads="1"/>
          </p:cNvSpPr>
          <p:nvPr/>
        </p:nvSpPr>
        <p:spPr bwMode="auto">
          <a:xfrm>
            <a:off x="1524000" y="6172200"/>
            <a:ext cx="609600" cy="357188"/>
          </a:xfrm>
          <a:prstGeom prst="actionButtonBeginning">
            <a:avLst/>
          </a:prstGeom>
          <a:solidFill>
            <a:schemeClr val="bg1">
              <a:alpha val="50000"/>
            </a:schemeClr>
          </a:solidFill>
          <a:ln w="9525">
            <a:solidFill>
              <a:schemeClr val="bg1"/>
            </a:solidFill>
            <a:miter lim="800000"/>
            <a:headEnd/>
            <a:tailEnd/>
          </a:ln>
          <a:effectLst/>
        </p:spPr>
        <p:txBody>
          <a:bodyPr wrap="none" anchor="ctr"/>
          <a:lstStyle/>
          <a:p>
            <a:endParaRPr lang="en-AU" dirty="0"/>
          </a:p>
        </p:txBody>
      </p:sp>
      <p:sp>
        <p:nvSpPr>
          <p:cNvPr id="80944" name="Line 48"/>
          <p:cNvSpPr>
            <a:spLocks noChangeShapeType="1"/>
          </p:cNvSpPr>
          <p:nvPr/>
        </p:nvSpPr>
        <p:spPr bwMode="auto">
          <a:xfrm flipV="1">
            <a:off x="2776538" y="2232026"/>
            <a:ext cx="0" cy="3711575"/>
          </a:xfrm>
          <a:prstGeom prst="line">
            <a:avLst/>
          </a:prstGeom>
          <a:noFill/>
          <a:ln w="22225">
            <a:solidFill>
              <a:schemeClr val="tx1"/>
            </a:solidFill>
            <a:round/>
            <a:headEnd/>
            <a:tailEnd type="triangle" w="med" len="med"/>
          </a:ln>
          <a:effectLst/>
        </p:spPr>
        <p:txBody>
          <a:bodyPr/>
          <a:lstStyle/>
          <a:p>
            <a:endParaRPr lang="en-AU" dirty="0"/>
          </a:p>
        </p:txBody>
      </p:sp>
      <p:sp>
        <p:nvSpPr>
          <p:cNvPr id="80945" name="Text Box 49"/>
          <p:cNvSpPr txBox="1">
            <a:spLocks noChangeArrowheads="1"/>
          </p:cNvSpPr>
          <p:nvPr/>
        </p:nvSpPr>
        <p:spPr bwMode="auto">
          <a:xfrm>
            <a:off x="2473325" y="1876426"/>
            <a:ext cx="717550" cy="244475"/>
          </a:xfrm>
          <a:prstGeom prst="rect">
            <a:avLst/>
          </a:prstGeom>
          <a:noFill/>
          <a:ln w="9525">
            <a:noFill/>
            <a:miter lim="800000"/>
            <a:headEnd/>
            <a:tailEnd/>
          </a:ln>
          <a:effectLst/>
        </p:spPr>
        <p:txBody>
          <a:bodyPr wrap="none">
            <a:spAutoFit/>
          </a:bodyPr>
          <a:lstStyle/>
          <a:p>
            <a:r>
              <a:rPr lang="en-US" sz="1000" dirty="0"/>
              <a:t>ionization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0"/>
                                  </p:stCondLst>
                                  <p:childTnLst>
                                    <p:set>
                                      <p:cBhvr>
                                        <p:cTn id="6" dur="1" fill="hold">
                                          <p:stCondLst>
                                            <p:cond delay="499"/>
                                          </p:stCondLst>
                                        </p:cTn>
                                        <p:tgtEl>
                                          <p:spTgt spid="809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grpId="0" nodeType="clickEffect">
                                  <p:stCondLst>
                                    <p:cond delay="0"/>
                                  </p:stCondLst>
                                  <p:childTnLst>
                                    <p:set>
                                      <p:cBhvr>
                                        <p:cTn id="10" dur="1" fill="hold">
                                          <p:stCondLst>
                                            <p:cond delay="0"/>
                                          </p:stCondLst>
                                        </p:cTn>
                                        <p:tgtEl>
                                          <p:spTgt spid="80913"/>
                                        </p:tgtEl>
                                        <p:attrNameLst>
                                          <p:attrName>style.visibility</p:attrName>
                                        </p:attrNameLst>
                                      </p:cBhvr>
                                      <p:to>
                                        <p:strVal val="visible"/>
                                      </p:to>
                                    </p:set>
                                    <p:animEffect transition="in" filter="slide(fromTop)">
                                      <p:cBhvr>
                                        <p:cTn id="11" dur="500"/>
                                        <p:tgtEl>
                                          <p:spTgt spid="809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934"/>
                                        </p:tgtEl>
                                        <p:attrNameLst>
                                          <p:attrName>style.visibility</p:attrName>
                                        </p:attrNameLst>
                                      </p:cBhvr>
                                      <p:to>
                                        <p:strVal val="visible"/>
                                      </p:to>
                                    </p:set>
                                    <p:animEffect transition="in" filter="fade">
                                      <p:cBhvr>
                                        <p:cTn id="14" dur="500"/>
                                        <p:tgtEl>
                                          <p:spTgt spid="8093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0942"/>
                                        </p:tgtEl>
                                        <p:attrNameLst>
                                          <p:attrName>style.visibility</p:attrName>
                                        </p:attrNameLst>
                                      </p:cBhvr>
                                      <p:to>
                                        <p:strVal val="visible"/>
                                      </p:to>
                                    </p:set>
                                    <p:animEffect transition="in" filter="wipe(up)">
                                      <p:cBhvr>
                                        <p:cTn id="19" dur="500"/>
                                        <p:tgtEl>
                                          <p:spTgt spid="809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0935"/>
                                        </p:tgtEl>
                                        <p:attrNameLst>
                                          <p:attrName>style.visibility</p:attrName>
                                        </p:attrNameLst>
                                      </p:cBhvr>
                                      <p:to>
                                        <p:strVal val="visible"/>
                                      </p:to>
                                    </p:set>
                                    <p:animEffect transition="in" filter="fade">
                                      <p:cBhvr>
                                        <p:cTn id="22" dur="1000"/>
                                        <p:tgtEl>
                                          <p:spTgt spid="809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0914"/>
                                        </p:tgtEl>
                                        <p:attrNameLst>
                                          <p:attrName>style.visibility</p:attrName>
                                        </p:attrNameLst>
                                      </p:cBhvr>
                                      <p:to>
                                        <p:strVal val="visible"/>
                                      </p:to>
                                    </p:set>
                                    <p:animEffect transition="in" filter="wipe(up)">
                                      <p:cBhvr>
                                        <p:cTn id="27" dur="500"/>
                                        <p:tgtEl>
                                          <p:spTgt spid="809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0936"/>
                                        </p:tgtEl>
                                        <p:attrNameLst>
                                          <p:attrName>style.visibility</p:attrName>
                                        </p:attrNameLst>
                                      </p:cBhvr>
                                      <p:to>
                                        <p:strVal val="visible"/>
                                      </p:to>
                                    </p:set>
                                    <p:animEffect transition="in" filter="fade">
                                      <p:cBhvr>
                                        <p:cTn id="30" dur="1000"/>
                                        <p:tgtEl>
                                          <p:spTgt spid="8093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80915"/>
                                        </p:tgtEl>
                                        <p:attrNameLst>
                                          <p:attrName>style.visibility</p:attrName>
                                        </p:attrNameLst>
                                      </p:cBhvr>
                                      <p:to>
                                        <p:strVal val="visible"/>
                                      </p:to>
                                    </p:set>
                                    <p:animEffect transition="in" filter="wipe(up)">
                                      <p:cBhvr>
                                        <p:cTn id="35" dur="500"/>
                                        <p:tgtEl>
                                          <p:spTgt spid="809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0937"/>
                                        </p:tgtEl>
                                        <p:attrNameLst>
                                          <p:attrName>style.visibility</p:attrName>
                                        </p:attrNameLst>
                                      </p:cBhvr>
                                      <p:to>
                                        <p:strVal val="visible"/>
                                      </p:to>
                                    </p:set>
                                    <p:animEffect transition="in" filter="fade">
                                      <p:cBhvr>
                                        <p:cTn id="38" dur="1000"/>
                                        <p:tgtEl>
                                          <p:spTgt spid="809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80916"/>
                                        </p:tgtEl>
                                        <p:attrNameLst>
                                          <p:attrName>style.visibility</p:attrName>
                                        </p:attrNameLst>
                                      </p:cBhvr>
                                      <p:to>
                                        <p:strVal val="visible"/>
                                      </p:to>
                                    </p:set>
                                    <p:animEffect transition="in" filter="wipe(up)">
                                      <p:cBhvr>
                                        <p:cTn id="43" dur="500"/>
                                        <p:tgtEl>
                                          <p:spTgt spid="80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13" grpId="0" animBg="1"/>
      <p:bldP spid="80914" grpId="0" animBg="1"/>
      <p:bldP spid="80915" grpId="0" animBg="1"/>
      <p:bldP spid="80916" grpId="0" animBg="1"/>
      <p:bldP spid="80932" grpId="0" autoUpdateAnimBg="0"/>
      <p:bldP spid="80934" grpId="0" animBg="1"/>
      <p:bldP spid="80935" grpId="0" animBg="1"/>
      <p:bldP spid="80936" grpId="0" animBg="1"/>
      <p:bldP spid="80937" grpId="0" animBg="1"/>
      <p:bldP spid="80942"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98914E-C8BA-4A7E-844A-57250294BB4D}" type="slidenum">
              <a:rPr lang="en-US" altLang="en-US"/>
              <a:pPr/>
              <a:t>29</a:t>
            </a:fld>
            <a:endParaRPr lang="en-US" altLang="en-US" dirty="0"/>
          </a:p>
        </p:txBody>
      </p:sp>
      <p:sp>
        <p:nvSpPr>
          <p:cNvPr id="820227" name="Rectangle 3"/>
          <p:cNvSpPr>
            <a:spLocks noGrp="1" noChangeArrowheads="1"/>
          </p:cNvSpPr>
          <p:nvPr>
            <p:ph type="body" idx="1"/>
          </p:nvPr>
        </p:nvSpPr>
        <p:spPr>
          <a:xfrm>
            <a:off x="2135560" y="1052736"/>
            <a:ext cx="7776864" cy="5472608"/>
          </a:xfrm>
        </p:spPr>
        <p:txBody>
          <a:bodyPr>
            <a:normAutofit/>
          </a:bodyPr>
          <a:lstStyle/>
          <a:p>
            <a:r>
              <a:rPr lang="en-US" altLang="en-US" sz="2400" dirty="0"/>
              <a:t>Using Rydberg’s observations, E = hf and Rutherford’s Planetary Model of the atom, Bohr postulated that the reason electrons could only absorb/emit certain discrete energies is because the </a:t>
            </a:r>
            <a:r>
              <a:rPr lang="en-US" altLang="en-US" sz="2400" i="1" dirty="0"/>
              <a:t>angular momentum</a:t>
            </a:r>
            <a:r>
              <a:rPr lang="en-US" altLang="en-US" sz="2400" dirty="0"/>
              <a:t> of the electrons was quantised – that is to say, the angular momentum of an electron had a minimum value, and any larger momentum had to be a scalar multiple of that minimum value.</a:t>
            </a:r>
          </a:p>
          <a:p>
            <a:endParaRPr lang="en-US" altLang="en-US" sz="2400" dirty="0"/>
          </a:p>
          <a:p>
            <a:r>
              <a:rPr lang="en-US" altLang="en-US" sz="2400" dirty="0"/>
              <a:t>The minimum value was worked out to be:</a:t>
            </a:r>
          </a:p>
          <a:p>
            <a:pPr algn="ctr">
              <a:buNone/>
            </a:pPr>
            <a:r>
              <a:rPr lang="en-AU" altLang="en-US" sz="2400" dirty="0"/>
              <a:t>nħ</a:t>
            </a:r>
          </a:p>
          <a:p>
            <a:pPr>
              <a:buNone/>
            </a:pPr>
            <a:r>
              <a:rPr lang="en-AU" altLang="en-US" sz="2400" dirty="0"/>
              <a:t>      Where…</a:t>
            </a:r>
          </a:p>
          <a:p>
            <a:pPr algn="ctr">
              <a:buNone/>
            </a:pPr>
            <a:r>
              <a:rPr lang="en-AU" altLang="en-US" sz="2400" dirty="0"/>
              <a:t>ħ = </a:t>
            </a:r>
            <a:r>
              <a:rPr lang="en-US" altLang="en-US" sz="2400" dirty="0"/>
              <a:t>h/2</a:t>
            </a:r>
            <a:r>
              <a:rPr lang="el-GR" altLang="en-US" sz="2400" dirty="0"/>
              <a:t>π</a:t>
            </a:r>
            <a:endParaRPr lang="en-AU" altLang="en-US" sz="2400" dirty="0"/>
          </a:p>
          <a:p>
            <a:pPr algn="ctr">
              <a:buNone/>
            </a:pPr>
            <a:endParaRPr lang="en-US" altLang="en-US" sz="2000" dirty="0"/>
          </a:p>
        </p:txBody>
      </p:sp>
      <p:sp>
        <p:nvSpPr>
          <p:cNvPr id="7" name="Title 1"/>
          <p:cNvSpPr txBox="1">
            <a:spLocks/>
          </p:cNvSpPr>
          <p:nvPr/>
        </p:nvSpPr>
        <p:spPr>
          <a:xfrm>
            <a:off x="1775520" y="116633"/>
            <a:ext cx="8712968" cy="1470025"/>
          </a:xfrm>
          <a:prstGeom prst="rect">
            <a:avLst/>
          </a:prstGeom>
        </p:spPr>
        <p:txBody>
          <a:bodyPr/>
          <a:lstStyle/>
          <a:p>
            <a:pPr algn="ctr">
              <a:spcBef>
                <a:spcPct val="0"/>
              </a:spcBef>
              <a:defRPr/>
            </a:pPr>
            <a:r>
              <a:rPr lang="en-AU" sz="4000" b="1" u="sng" dirty="0">
                <a:latin typeface="+mj-lt"/>
                <a:ea typeface="+mj-ea"/>
                <a:cs typeface="+mj-cs"/>
              </a:rPr>
              <a:t>NOW TO BOHR YOU WITH THE DETAILS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3D5CD17F-4C82-4555-8371-0D145824323F}"/>
              </a:ext>
            </a:extLst>
          </p:cNvPr>
          <p:cNvSpPr txBox="1">
            <a:spLocks noChangeArrowheads="1"/>
          </p:cNvSpPr>
          <p:nvPr/>
        </p:nvSpPr>
        <p:spPr bwMode="auto">
          <a:xfrm>
            <a:off x="1066800" y="1981200"/>
            <a:ext cx="7284720" cy="385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90000"/>
              </a:lnSpc>
              <a:spcAft>
                <a:spcPct val="20000"/>
              </a:spcAft>
              <a:buClr>
                <a:schemeClr val="tx1"/>
              </a:buClr>
              <a:buSzTx/>
              <a:buFontTx/>
              <a:buChar char="•"/>
            </a:pPr>
            <a:r>
              <a:rPr lang="en-US" altLang="en-US" sz="2400" dirty="0">
                <a:latin typeface="+mn-lt"/>
              </a:rPr>
              <a:t> J.J. Thomson (1856-1940) used cathode rays to prove that Dalton’s Solid-ball model could be </a:t>
            </a:r>
            <a:r>
              <a:rPr lang="en-US" altLang="en-US" sz="2400" i="1" dirty="0">
                <a:latin typeface="+mn-lt"/>
              </a:rPr>
              <a:t>broken into smaller particles.</a:t>
            </a:r>
          </a:p>
          <a:p>
            <a:pPr>
              <a:lnSpc>
                <a:spcPct val="90000"/>
              </a:lnSpc>
              <a:spcAft>
                <a:spcPct val="20000"/>
              </a:spcAft>
              <a:buClr>
                <a:schemeClr val="tx1"/>
              </a:buClr>
              <a:buSzTx/>
              <a:buFontTx/>
              <a:buChar char="•"/>
            </a:pPr>
            <a:r>
              <a:rPr lang="en-US" altLang="en-US" sz="2400" dirty="0">
                <a:latin typeface="+mn-lt"/>
              </a:rPr>
              <a:t>A cathode ray is a tube that has a piece of metal, called an electrode, at each end.  Each electrode is connected to a power source.</a:t>
            </a:r>
          </a:p>
          <a:p>
            <a:pPr>
              <a:lnSpc>
                <a:spcPct val="90000"/>
              </a:lnSpc>
              <a:spcAft>
                <a:spcPct val="20000"/>
              </a:spcAft>
              <a:buClr>
                <a:schemeClr val="tx1"/>
              </a:buClr>
              <a:buSzTx/>
              <a:buFontTx/>
              <a:buChar char="•"/>
            </a:pPr>
            <a:r>
              <a:rPr lang="en-US" altLang="en-US" sz="2400" dirty="0">
                <a:latin typeface="+mn-lt"/>
              </a:rPr>
              <a:t> When the power is turned on, the electrodes become charged and produce a stream of charged particles.  They travel from cathode, across the tube to the anode.  </a:t>
            </a:r>
            <a:endParaRPr lang="en-US" altLang="en-US" sz="2400" i="1" dirty="0">
              <a:latin typeface="+mn-lt"/>
            </a:endParaRPr>
          </a:p>
          <a:p>
            <a:pPr eaLnBrk="1" hangingPunct="1">
              <a:lnSpc>
                <a:spcPct val="90000"/>
              </a:lnSpc>
              <a:spcAft>
                <a:spcPct val="20000"/>
              </a:spcAft>
              <a:buClr>
                <a:schemeClr val="tx1"/>
              </a:buClr>
              <a:buSzTx/>
              <a:buFontTx/>
              <a:buChar char="•"/>
            </a:pPr>
            <a:r>
              <a:rPr lang="en-US" altLang="en-US" sz="2400" dirty="0">
                <a:latin typeface="+mn-lt"/>
              </a:rPr>
              <a:t>Thomson is credited with discovering electrons.</a:t>
            </a:r>
          </a:p>
        </p:txBody>
      </p:sp>
      <p:pic>
        <p:nvPicPr>
          <p:cNvPr id="13316" name="Picture 4" descr="image389a">
            <a:extLst>
              <a:ext uri="{FF2B5EF4-FFF2-40B4-BE49-F238E27FC236}">
                <a16:creationId xmlns:a16="http://schemas.microsoft.com/office/drawing/2014/main" id="{3769E398-55CF-4CA0-8757-13B6365F5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1770" y="360680"/>
            <a:ext cx="3011488"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5A33EF0E-5FD7-4C3F-BC4C-56E49F9DF233}"/>
              </a:ext>
            </a:extLst>
          </p:cNvPr>
          <p:cNvSpPr txBox="1">
            <a:spLocks noChangeArrowheads="1"/>
          </p:cNvSpPr>
          <p:nvPr/>
        </p:nvSpPr>
        <p:spPr>
          <a:xfrm>
            <a:off x="948732" y="533400"/>
            <a:ext cx="77930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u="sng" dirty="0"/>
              <a:t>ATOMIC STRUCTURE</a:t>
            </a:r>
          </a:p>
        </p:txBody>
      </p:sp>
      <p:pic>
        <p:nvPicPr>
          <p:cNvPr id="6" name="Picture 5" descr="Thompsn.jpg">
            <a:extLst>
              <a:ext uri="{FF2B5EF4-FFF2-40B4-BE49-F238E27FC236}">
                <a16:creationId xmlns:a16="http://schemas.microsoft.com/office/drawing/2014/main" id="{80A268E5-6228-4243-810C-BD5582575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1770" y="4514850"/>
            <a:ext cx="3011488" cy="22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98914E-C8BA-4A7E-844A-57250294BB4D}" type="slidenum">
              <a:rPr lang="en-US" altLang="en-US"/>
              <a:pPr/>
              <a:t>30</a:t>
            </a:fld>
            <a:endParaRPr lang="en-US" altLang="en-US" dirty="0"/>
          </a:p>
        </p:txBody>
      </p:sp>
      <p:sp>
        <p:nvSpPr>
          <p:cNvPr id="820227" name="Rectangle 3"/>
          <p:cNvSpPr>
            <a:spLocks noGrp="1" noChangeArrowheads="1"/>
          </p:cNvSpPr>
          <p:nvPr>
            <p:ph type="body" idx="1"/>
          </p:nvPr>
        </p:nvSpPr>
        <p:spPr>
          <a:xfrm>
            <a:off x="2135560" y="1052736"/>
            <a:ext cx="7776864" cy="5472608"/>
          </a:xfrm>
        </p:spPr>
        <p:txBody>
          <a:bodyPr>
            <a:normAutofit/>
          </a:bodyPr>
          <a:lstStyle/>
          <a:p>
            <a:r>
              <a:rPr lang="en-AU" altLang="en-US" sz="2400" dirty="0"/>
              <a:t>The classical equation for working out the angular momentum of a body in a circular orbit is given thus:</a:t>
            </a:r>
          </a:p>
          <a:p>
            <a:pPr algn="ctr">
              <a:buNone/>
            </a:pPr>
            <a:endParaRPr lang="en-AU" altLang="en-US" sz="2400" dirty="0"/>
          </a:p>
          <a:p>
            <a:pPr algn="ctr">
              <a:buNone/>
            </a:pPr>
            <a:r>
              <a:rPr lang="en-AU" altLang="en-US" sz="2400" dirty="0"/>
              <a:t>L = mvr</a:t>
            </a:r>
          </a:p>
          <a:p>
            <a:pPr algn="ctr">
              <a:buNone/>
            </a:pPr>
            <a:endParaRPr lang="en-AU" altLang="en-US" sz="2400" dirty="0"/>
          </a:p>
          <a:p>
            <a:r>
              <a:rPr lang="en-AU" altLang="en-US" sz="2400" dirty="0"/>
              <a:t>Bohr realised that if angular momentum had to be conserved, then:</a:t>
            </a:r>
          </a:p>
          <a:p>
            <a:pPr algn="ctr">
              <a:buNone/>
            </a:pPr>
            <a:r>
              <a:rPr lang="en-AU" altLang="en-US" sz="2400" dirty="0"/>
              <a:t>mvr = nħ</a:t>
            </a:r>
          </a:p>
          <a:p>
            <a:r>
              <a:rPr lang="en-AU" altLang="en-US" sz="2400" dirty="0"/>
              <a:t>Solving for r…</a:t>
            </a:r>
          </a:p>
          <a:p>
            <a:pPr algn="ctr">
              <a:buNone/>
            </a:pPr>
            <a:endParaRPr lang="en-AU" altLang="en-US" sz="2400" dirty="0"/>
          </a:p>
          <a:p>
            <a:pPr algn="ctr">
              <a:buNone/>
            </a:pPr>
            <a:r>
              <a:rPr lang="en-AU" altLang="en-US" sz="2400" dirty="0"/>
              <a:t>r = </a:t>
            </a:r>
            <a:r>
              <a:rPr lang="en-AU" altLang="en-US" sz="2400" u="sng" dirty="0"/>
              <a:t>nħ</a:t>
            </a:r>
          </a:p>
          <a:p>
            <a:pPr algn="ctr">
              <a:buNone/>
            </a:pPr>
            <a:r>
              <a:rPr lang="en-AU" altLang="en-US" sz="2400" dirty="0"/>
              <a:t>      mv</a:t>
            </a:r>
          </a:p>
        </p:txBody>
      </p:sp>
      <p:sp>
        <p:nvSpPr>
          <p:cNvPr id="7" name="Title 1"/>
          <p:cNvSpPr txBox="1">
            <a:spLocks/>
          </p:cNvSpPr>
          <p:nvPr/>
        </p:nvSpPr>
        <p:spPr>
          <a:xfrm>
            <a:off x="1775520" y="116633"/>
            <a:ext cx="8712968" cy="1470025"/>
          </a:xfrm>
          <a:prstGeom prst="rect">
            <a:avLst/>
          </a:prstGeom>
        </p:spPr>
        <p:txBody>
          <a:bodyPr/>
          <a:lstStyle/>
          <a:p>
            <a:pPr algn="ctr">
              <a:spcBef>
                <a:spcPct val="0"/>
              </a:spcBef>
              <a:defRPr/>
            </a:pPr>
            <a:r>
              <a:rPr lang="en-AU" sz="4000" b="1" u="sng" dirty="0">
                <a:latin typeface="+mj-lt"/>
                <a:ea typeface="+mj-ea"/>
                <a:cs typeface="+mj-cs"/>
              </a:rPr>
              <a:t>NOW TO BOHR YOU WITH THE DETAILS</a:t>
            </a:r>
          </a:p>
        </p:txBody>
      </p:sp>
      <p:sp>
        <p:nvSpPr>
          <p:cNvPr id="5" name="Rectangle 4"/>
          <p:cNvSpPr/>
          <p:nvPr/>
        </p:nvSpPr>
        <p:spPr>
          <a:xfrm>
            <a:off x="5375920" y="2204864"/>
            <a:ext cx="1368152"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p:cNvSpPr/>
          <p:nvPr/>
        </p:nvSpPr>
        <p:spPr>
          <a:xfrm>
            <a:off x="5375920" y="3861048"/>
            <a:ext cx="1368152"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p:cNvSpPr/>
          <p:nvPr/>
        </p:nvSpPr>
        <p:spPr>
          <a:xfrm>
            <a:off x="5375920" y="5301208"/>
            <a:ext cx="1368152"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98914E-C8BA-4A7E-844A-57250294BB4D}" type="slidenum">
              <a:rPr lang="en-US" altLang="en-US"/>
              <a:pPr/>
              <a:t>31</a:t>
            </a:fld>
            <a:endParaRPr lang="en-US" altLang="en-US" dirty="0"/>
          </a:p>
        </p:txBody>
      </p:sp>
      <p:sp>
        <p:nvSpPr>
          <p:cNvPr id="820227" name="Rectangle 3"/>
          <p:cNvSpPr>
            <a:spLocks noGrp="1" noChangeArrowheads="1"/>
          </p:cNvSpPr>
          <p:nvPr>
            <p:ph type="body" idx="1"/>
          </p:nvPr>
        </p:nvSpPr>
        <p:spPr>
          <a:xfrm>
            <a:off x="2135560" y="1052736"/>
            <a:ext cx="7776864" cy="5472608"/>
          </a:xfrm>
        </p:spPr>
        <p:txBody>
          <a:bodyPr>
            <a:normAutofit/>
          </a:bodyPr>
          <a:lstStyle/>
          <a:p>
            <a:r>
              <a:rPr lang="en-AU" altLang="en-US" sz="2400" dirty="0"/>
              <a:t>Solving for r…</a:t>
            </a:r>
          </a:p>
          <a:p>
            <a:pPr algn="ctr">
              <a:buNone/>
            </a:pPr>
            <a:r>
              <a:rPr lang="en-AU" altLang="en-US" sz="2400" dirty="0"/>
              <a:t>r = </a:t>
            </a:r>
            <a:r>
              <a:rPr lang="en-AU" altLang="en-US" sz="2400" u="sng" dirty="0"/>
              <a:t>nħ</a:t>
            </a:r>
          </a:p>
          <a:p>
            <a:pPr algn="ctr">
              <a:buNone/>
            </a:pPr>
            <a:r>
              <a:rPr lang="en-AU" altLang="en-US" sz="2400" dirty="0"/>
              <a:t>      mv</a:t>
            </a:r>
          </a:p>
          <a:p>
            <a:pPr algn="ctr">
              <a:buNone/>
            </a:pPr>
            <a:endParaRPr lang="en-AU" altLang="en-US" sz="2400" dirty="0"/>
          </a:p>
          <a:p>
            <a:r>
              <a:rPr lang="en-AU" altLang="en-US" sz="2400" dirty="0"/>
              <a:t>This implied that if angular momentum was quantised only certain specific orbital radii would be permissible. This in turn suggested that only certain orbital transitions  would be possible – in classical mechanics any amount of energy should have produced a change in electron orbit. However, with this early Quantum interpretation, only discrete energy values could produce such a change… and that is what we observe with Balmer, Rydberg and E = hf.</a:t>
            </a:r>
          </a:p>
          <a:p>
            <a:pPr algn="ctr">
              <a:buNone/>
            </a:pPr>
            <a:endParaRPr lang="en-US" altLang="en-US" sz="2000" dirty="0"/>
          </a:p>
        </p:txBody>
      </p:sp>
      <p:sp>
        <p:nvSpPr>
          <p:cNvPr id="7" name="Title 1"/>
          <p:cNvSpPr txBox="1">
            <a:spLocks/>
          </p:cNvSpPr>
          <p:nvPr/>
        </p:nvSpPr>
        <p:spPr>
          <a:xfrm>
            <a:off x="1775520" y="116633"/>
            <a:ext cx="8712968" cy="1470025"/>
          </a:xfrm>
          <a:prstGeom prst="rect">
            <a:avLst/>
          </a:prstGeom>
        </p:spPr>
        <p:txBody>
          <a:bodyPr/>
          <a:lstStyle/>
          <a:p>
            <a:pPr algn="ctr">
              <a:spcBef>
                <a:spcPct val="0"/>
              </a:spcBef>
              <a:defRPr/>
            </a:pPr>
            <a:r>
              <a:rPr lang="en-AU" sz="4000" b="1" u="sng" dirty="0">
                <a:latin typeface="+mj-lt"/>
                <a:ea typeface="+mj-ea"/>
                <a:cs typeface="+mj-cs"/>
              </a:rPr>
              <a:t>NOW TO BOHR YOU WITH THE DETAILS</a:t>
            </a:r>
          </a:p>
        </p:txBody>
      </p:sp>
      <p:sp>
        <p:nvSpPr>
          <p:cNvPr id="5" name="Rectangle 4"/>
          <p:cNvSpPr/>
          <p:nvPr/>
        </p:nvSpPr>
        <p:spPr>
          <a:xfrm>
            <a:off x="5375920" y="1484784"/>
            <a:ext cx="1368152"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98914E-C8BA-4A7E-844A-57250294BB4D}" type="slidenum">
              <a:rPr lang="en-US" altLang="en-US"/>
              <a:pPr/>
              <a:t>32</a:t>
            </a:fld>
            <a:endParaRPr lang="en-US" altLang="en-US" dirty="0"/>
          </a:p>
        </p:txBody>
      </p:sp>
      <p:sp>
        <p:nvSpPr>
          <p:cNvPr id="820227" name="Rectangle 3"/>
          <p:cNvSpPr>
            <a:spLocks noGrp="1" noChangeArrowheads="1"/>
          </p:cNvSpPr>
          <p:nvPr>
            <p:ph type="body" idx="1"/>
          </p:nvPr>
        </p:nvSpPr>
        <p:spPr>
          <a:xfrm>
            <a:off x="2135560" y="1052736"/>
            <a:ext cx="7776864" cy="5472608"/>
          </a:xfrm>
        </p:spPr>
        <p:txBody>
          <a:bodyPr>
            <a:normAutofit/>
          </a:bodyPr>
          <a:lstStyle/>
          <a:p>
            <a:r>
              <a:rPr lang="en-AU" altLang="en-US" sz="2400" dirty="0"/>
              <a:t>Bohr also showed that the energy in each energy level could be given thus:</a:t>
            </a:r>
          </a:p>
          <a:p>
            <a:pPr algn="ctr">
              <a:buNone/>
            </a:pPr>
            <a:r>
              <a:rPr lang="en-AU" altLang="en-US" sz="2400" dirty="0"/>
              <a:t>E = </a:t>
            </a:r>
            <a:r>
              <a:rPr lang="en-AU" altLang="en-US" sz="2400" u="sng" dirty="0"/>
              <a:t>k</a:t>
            </a:r>
            <a:endParaRPr lang="en-AU" altLang="en-US" sz="2400" dirty="0"/>
          </a:p>
          <a:p>
            <a:pPr algn="ctr">
              <a:buNone/>
            </a:pPr>
            <a:r>
              <a:rPr lang="en-AU" altLang="en-US" sz="2400" dirty="0"/>
              <a:t>        n</a:t>
            </a:r>
            <a:r>
              <a:rPr lang="en-AU" altLang="en-US" sz="2400" baseline="30000" dirty="0"/>
              <a:t>2</a:t>
            </a:r>
            <a:endParaRPr lang="en-AU" altLang="en-US" sz="2400" dirty="0"/>
          </a:p>
          <a:p>
            <a:pPr>
              <a:buNone/>
            </a:pPr>
            <a:r>
              <a:rPr lang="en-AU" altLang="en-US" sz="2400" dirty="0"/>
              <a:t>      </a:t>
            </a:r>
          </a:p>
          <a:p>
            <a:pPr>
              <a:buNone/>
            </a:pPr>
            <a:r>
              <a:rPr lang="en-AU" altLang="en-US" sz="2400" dirty="0"/>
              <a:t>     Where ‘k’ is a constant.</a:t>
            </a:r>
          </a:p>
          <a:p>
            <a:pPr>
              <a:buNone/>
            </a:pPr>
            <a:endParaRPr lang="en-AU" altLang="en-US" sz="2400" dirty="0"/>
          </a:p>
          <a:p>
            <a:r>
              <a:rPr lang="en-AU" altLang="en-US" sz="2400" dirty="0"/>
              <a:t>Therefore:</a:t>
            </a:r>
          </a:p>
          <a:p>
            <a:pPr>
              <a:buNone/>
            </a:pPr>
            <a:endParaRPr lang="en-AU" altLang="en-US" sz="2400" dirty="0"/>
          </a:p>
          <a:p>
            <a:pPr algn="ctr">
              <a:buNone/>
            </a:pPr>
            <a:r>
              <a:rPr lang="en-AU" altLang="en-US" sz="2400" dirty="0"/>
              <a:t>hf = E</a:t>
            </a:r>
            <a:r>
              <a:rPr lang="en-AU" altLang="en-US" sz="2400" baseline="-25000" dirty="0"/>
              <a:t>f</a:t>
            </a:r>
            <a:r>
              <a:rPr lang="en-AU" altLang="en-US" sz="2400" dirty="0"/>
              <a:t> – E</a:t>
            </a:r>
            <a:r>
              <a:rPr lang="en-AU" altLang="en-US" sz="2400" baseline="-25000" dirty="0"/>
              <a:t>i</a:t>
            </a:r>
            <a:r>
              <a:rPr lang="en-AU" altLang="en-US" sz="2400" dirty="0"/>
              <a:t> =   </a:t>
            </a:r>
            <a:r>
              <a:rPr lang="en-AU" altLang="en-US" sz="2400" u="sng" dirty="0"/>
              <a:t>k</a:t>
            </a:r>
            <a:r>
              <a:rPr lang="en-AU" altLang="en-US" sz="2400" dirty="0"/>
              <a:t>   –   </a:t>
            </a:r>
            <a:r>
              <a:rPr lang="en-AU" altLang="en-US" sz="2400" u="sng" dirty="0"/>
              <a:t>k</a:t>
            </a:r>
            <a:r>
              <a:rPr lang="en-AU" altLang="en-US" sz="2400" dirty="0"/>
              <a:t> =        k(  </a:t>
            </a:r>
            <a:r>
              <a:rPr lang="en-AU" altLang="en-US" sz="2400" u="sng" dirty="0"/>
              <a:t>1</a:t>
            </a:r>
            <a:r>
              <a:rPr lang="en-AU" altLang="en-US" sz="2400" dirty="0"/>
              <a:t>    –  </a:t>
            </a:r>
            <a:r>
              <a:rPr lang="en-AU" altLang="en-US" sz="2400" u="sng" dirty="0"/>
              <a:t>1</a:t>
            </a:r>
            <a:r>
              <a:rPr lang="en-AU" altLang="en-US" sz="2400" dirty="0"/>
              <a:t> )</a:t>
            </a:r>
          </a:p>
          <a:p>
            <a:pPr algn="ctr">
              <a:buNone/>
            </a:pPr>
            <a:r>
              <a:rPr lang="en-AU" altLang="en-US" sz="2400" dirty="0"/>
              <a:t>                       n</a:t>
            </a:r>
            <a:r>
              <a:rPr lang="en-AU" altLang="en-US" sz="2400" baseline="-25000" dirty="0"/>
              <a:t>f</a:t>
            </a:r>
            <a:r>
              <a:rPr lang="en-AU" altLang="en-US" sz="2400" baseline="30000" dirty="0"/>
              <a:t>2</a:t>
            </a:r>
            <a:r>
              <a:rPr lang="en-AU" altLang="en-US" sz="2400" dirty="0"/>
              <a:t>     n</a:t>
            </a:r>
            <a:r>
              <a:rPr lang="en-AU" altLang="en-US" sz="2400" baseline="-25000" dirty="0"/>
              <a:t>i</a:t>
            </a:r>
            <a:r>
              <a:rPr lang="en-AU" altLang="en-US" sz="2400" baseline="30000" dirty="0"/>
              <a:t>2                       </a:t>
            </a:r>
            <a:r>
              <a:rPr lang="en-AU" altLang="en-US" sz="2400" dirty="0"/>
              <a:t>n</a:t>
            </a:r>
            <a:r>
              <a:rPr lang="en-AU" altLang="en-US" sz="2400" baseline="-25000" dirty="0"/>
              <a:t>f</a:t>
            </a:r>
            <a:r>
              <a:rPr lang="en-AU" altLang="en-US" sz="2400" baseline="30000" dirty="0"/>
              <a:t>2</a:t>
            </a:r>
            <a:r>
              <a:rPr lang="en-AU" altLang="en-US" sz="2400" dirty="0"/>
              <a:t>     n</a:t>
            </a:r>
            <a:r>
              <a:rPr lang="en-AU" altLang="en-US" sz="2400" baseline="-25000" dirty="0"/>
              <a:t>i</a:t>
            </a:r>
            <a:r>
              <a:rPr lang="en-AU" altLang="en-US" sz="2400" baseline="30000" dirty="0"/>
              <a:t>2</a:t>
            </a:r>
            <a:endParaRPr lang="en-AU" altLang="en-US" sz="2400" dirty="0"/>
          </a:p>
        </p:txBody>
      </p:sp>
      <p:sp>
        <p:nvSpPr>
          <p:cNvPr id="7" name="Title 1"/>
          <p:cNvSpPr txBox="1">
            <a:spLocks/>
          </p:cNvSpPr>
          <p:nvPr/>
        </p:nvSpPr>
        <p:spPr>
          <a:xfrm>
            <a:off x="1775520" y="116633"/>
            <a:ext cx="8712968" cy="1470025"/>
          </a:xfrm>
          <a:prstGeom prst="rect">
            <a:avLst/>
          </a:prstGeom>
        </p:spPr>
        <p:txBody>
          <a:bodyPr/>
          <a:lstStyle/>
          <a:p>
            <a:pPr algn="ctr">
              <a:spcBef>
                <a:spcPct val="0"/>
              </a:spcBef>
              <a:defRPr/>
            </a:pPr>
            <a:r>
              <a:rPr lang="en-AU" sz="4000" b="1" u="sng" dirty="0">
                <a:latin typeface="+mj-lt"/>
                <a:ea typeface="+mj-ea"/>
                <a:cs typeface="+mj-cs"/>
              </a:rPr>
              <a:t>NOW TO BOHR YOU WITH THE DETAILS</a:t>
            </a:r>
          </a:p>
        </p:txBody>
      </p:sp>
      <p:sp>
        <p:nvSpPr>
          <p:cNvPr id="5" name="Rectangle 4"/>
          <p:cNvSpPr/>
          <p:nvPr/>
        </p:nvSpPr>
        <p:spPr>
          <a:xfrm>
            <a:off x="5375920" y="1844824"/>
            <a:ext cx="1368152"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98914E-C8BA-4A7E-844A-57250294BB4D}" type="slidenum">
              <a:rPr lang="en-US" altLang="en-US"/>
              <a:pPr/>
              <a:t>33</a:t>
            </a:fld>
            <a:endParaRPr lang="en-US" altLang="en-US" dirty="0"/>
          </a:p>
        </p:txBody>
      </p:sp>
      <p:sp>
        <p:nvSpPr>
          <p:cNvPr id="820227" name="Rectangle 3"/>
          <p:cNvSpPr>
            <a:spLocks noGrp="1" noChangeArrowheads="1"/>
          </p:cNvSpPr>
          <p:nvPr>
            <p:ph type="body" idx="1"/>
          </p:nvPr>
        </p:nvSpPr>
        <p:spPr>
          <a:xfrm>
            <a:off x="2135560" y="1052736"/>
            <a:ext cx="7776864" cy="5472608"/>
          </a:xfrm>
        </p:spPr>
        <p:txBody>
          <a:bodyPr>
            <a:normAutofit/>
          </a:bodyPr>
          <a:lstStyle/>
          <a:p>
            <a:r>
              <a:rPr lang="en-AU" altLang="en-US" sz="2400" dirty="0"/>
              <a:t>This looks a lot like the Rydberg Equation. Bohr was able to show that the constant (k/h) was identical to the Rydberg constant. This was strong evidence for his model, however it only worked for Hydrogen (i.e. atoms of 1 electron).</a:t>
            </a:r>
          </a:p>
          <a:p>
            <a:endParaRPr lang="en-AU" altLang="en-US" sz="2400" dirty="0"/>
          </a:p>
          <a:p>
            <a:r>
              <a:rPr lang="en-AU" altLang="en-US" sz="2400" dirty="0"/>
              <a:t>The upshot of all this? It means that, if we know the frequency of a photon emitted or absorbed by an atom, we can work out the energy difference between the electron shells using E = hf.</a:t>
            </a:r>
          </a:p>
          <a:p>
            <a:endParaRPr lang="en-AU" altLang="en-US" sz="2400" dirty="0"/>
          </a:p>
          <a:p>
            <a:r>
              <a:rPr lang="en-AU" altLang="en-US" sz="2400" dirty="0"/>
              <a:t>To summarise the Bohr Model of the atom…</a:t>
            </a:r>
          </a:p>
        </p:txBody>
      </p:sp>
      <p:sp>
        <p:nvSpPr>
          <p:cNvPr id="7" name="Title 1"/>
          <p:cNvSpPr txBox="1">
            <a:spLocks/>
          </p:cNvSpPr>
          <p:nvPr/>
        </p:nvSpPr>
        <p:spPr>
          <a:xfrm>
            <a:off x="1775520" y="116633"/>
            <a:ext cx="8712968" cy="1470025"/>
          </a:xfrm>
          <a:prstGeom prst="rect">
            <a:avLst/>
          </a:prstGeom>
        </p:spPr>
        <p:txBody>
          <a:bodyPr/>
          <a:lstStyle/>
          <a:p>
            <a:pPr algn="ctr">
              <a:spcBef>
                <a:spcPct val="0"/>
              </a:spcBef>
              <a:defRPr/>
            </a:pPr>
            <a:r>
              <a:rPr lang="en-AU" sz="4000" b="1" u="sng" dirty="0">
                <a:latin typeface="+mj-lt"/>
                <a:ea typeface="+mj-ea"/>
                <a:cs typeface="+mj-cs"/>
              </a:rPr>
              <a:t>NOW TO BOHR YOU WITH THE DETAILS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74FEE4-B041-412A-855E-9F4D2F0B0E31}"/>
              </a:ext>
            </a:extLst>
          </p:cNvPr>
          <p:cNvPicPr>
            <a:picLocks noChangeAspect="1"/>
          </p:cNvPicPr>
          <p:nvPr/>
        </p:nvPicPr>
        <p:blipFill>
          <a:blip r:embed="rId2"/>
          <a:stretch>
            <a:fillRect/>
          </a:stretch>
        </p:blipFill>
        <p:spPr>
          <a:xfrm>
            <a:off x="2319337" y="1881187"/>
            <a:ext cx="7553325" cy="3095625"/>
          </a:xfrm>
          <a:prstGeom prst="rect">
            <a:avLst/>
          </a:prstGeom>
        </p:spPr>
      </p:pic>
    </p:spTree>
    <p:extLst>
      <p:ext uri="{BB962C8B-B14F-4D97-AF65-F5344CB8AC3E}">
        <p14:creationId xmlns:p14="http://schemas.microsoft.com/office/powerpoint/2010/main" val="798138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911398-E421-4E2F-B606-55CFC4967144}"/>
              </a:ext>
            </a:extLst>
          </p:cNvPr>
          <p:cNvPicPr>
            <a:picLocks noChangeAspect="1"/>
          </p:cNvPicPr>
          <p:nvPr/>
        </p:nvPicPr>
        <p:blipFill>
          <a:blip r:embed="rId2"/>
          <a:stretch>
            <a:fillRect/>
          </a:stretch>
        </p:blipFill>
        <p:spPr>
          <a:xfrm>
            <a:off x="2185987" y="0"/>
            <a:ext cx="7820025" cy="6858000"/>
          </a:xfrm>
          <a:prstGeom prst="rect">
            <a:avLst/>
          </a:prstGeom>
        </p:spPr>
      </p:pic>
    </p:spTree>
    <p:extLst>
      <p:ext uri="{BB962C8B-B14F-4D97-AF65-F5344CB8AC3E}">
        <p14:creationId xmlns:p14="http://schemas.microsoft.com/office/powerpoint/2010/main" val="3372394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303418-9231-49A6-B0C3-7E5E31B4D4EE}"/>
              </a:ext>
            </a:extLst>
          </p:cNvPr>
          <p:cNvPicPr>
            <a:picLocks noChangeAspect="1"/>
          </p:cNvPicPr>
          <p:nvPr/>
        </p:nvPicPr>
        <p:blipFill>
          <a:blip r:embed="rId2"/>
          <a:stretch>
            <a:fillRect/>
          </a:stretch>
        </p:blipFill>
        <p:spPr>
          <a:xfrm>
            <a:off x="2376487" y="1914525"/>
            <a:ext cx="7439025" cy="3028950"/>
          </a:xfrm>
          <a:prstGeom prst="rect">
            <a:avLst/>
          </a:prstGeom>
        </p:spPr>
      </p:pic>
    </p:spTree>
    <p:extLst>
      <p:ext uri="{BB962C8B-B14F-4D97-AF65-F5344CB8AC3E}">
        <p14:creationId xmlns:p14="http://schemas.microsoft.com/office/powerpoint/2010/main" val="3706077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57BC34-3E36-45A3-8F86-7F0C5B702E36}"/>
              </a:ext>
            </a:extLst>
          </p:cNvPr>
          <p:cNvPicPr>
            <a:picLocks noChangeAspect="1"/>
          </p:cNvPicPr>
          <p:nvPr/>
        </p:nvPicPr>
        <p:blipFill>
          <a:blip r:embed="rId2"/>
          <a:stretch>
            <a:fillRect/>
          </a:stretch>
        </p:blipFill>
        <p:spPr>
          <a:xfrm>
            <a:off x="2405062" y="1304925"/>
            <a:ext cx="7381875" cy="4248150"/>
          </a:xfrm>
          <a:prstGeom prst="rect">
            <a:avLst/>
          </a:prstGeom>
        </p:spPr>
      </p:pic>
    </p:spTree>
    <p:extLst>
      <p:ext uri="{BB962C8B-B14F-4D97-AF65-F5344CB8AC3E}">
        <p14:creationId xmlns:p14="http://schemas.microsoft.com/office/powerpoint/2010/main" val="3116596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EXPLORING OUR UNIVERSE</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dirty="0"/>
              <a:t>Each electron transition (from excited to ground state) emits a photon, and the frequency of the photon depends upon the energy difference between the respective electron shells. The magnitude of this difference varies from element-to-element. This means that we can determine various elements by looking at the photons that they emit (their emission spectra).</a:t>
            </a:r>
          </a:p>
          <a:p>
            <a:r>
              <a:rPr lang="en-AU" dirty="0"/>
              <a:t>Similarly, in order for a photon to be absorbed, it must have </a:t>
            </a:r>
            <a:r>
              <a:rPr lang="en-AU" i="1" dirty="0"/>
              <a:t>exactly</a:t>
            </a:r>
            <a:r>
              <a:rPr lang="en-AU" dirty="0"/>
              <a:t> the right amount of energy to allow the electron to jump the gap. So, we could also tell an element by the photons that it absorbs (the absorption spectra).</a:t>
            </a:r>
          </a:p>
        </p:txBody>
      </p:sp>
    </p:spTree>
    <p:extLst>
      <p:ext uri="{BB962C8B-B14F-4D97-AF65-F5344CB8AC3E}">
        <p14:creationId xmlns:p14="http://schemas.microsoft.com/office/powerpoint/2010/main" val="103290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EXPLORING OUR UNIVERSE</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825625"/>
            <a:ext cx="10515600" cy="542594"/>
          </a:xfrm>
        </p:spPr>
        <p:txBody>
          <a:bodyPr>
            <a:normAutofit/>
          </a:bodyPr>
          <a:lstStyle/>
          <a:p>
            <a:r>
              <a:rPr lang="en-AU" dirty="0"/>
              <a:t>The result? We can tell what stars are made of!</a:t>
            </a:r>
          </a:p>
        </p:txBody>
      </p:sp>
      <p:pic>
        <p:nvPicPr>
          <p:cNvPr id="6" name="Picture 5">
            <a:extLst>
              <a:ext uri="{FF2B5EF4-FFF2-40B4-BE49-F238E27FC236}">
                <a16:creationId xmlns:a16="http://schemas.microsoft.com/office/drawing/2014/main" id="{2200FC39-639F-495F-866E-15BD2E0274F1}"/>
              </a:ext>
            </a:extLst>
          </p:cNvPr>
          <p:cNvPicPr>
            <a:picLocks noChangeAspect="1"/>
          </p:cNvPicPr>
          <p:nvPr/>
        </p:nvPicPr>
        <p:blipFill>
          <a:blip r:embed="rId3"/>
          <a:stretch>
            <a:fillRect/>
          </a:stretch>
        </p:blipFill>
        <p:spPr>
          <a:xfrm>
            <a:off x="1735015" y="2368219"/>
            <a:ext cx="8721969" cy="3943681"/>
          </a:xfrm>
          <a:prstGeom prst="rect">
            <a:avLst/>
          </a:prstGeom>
        </p:spPr>
      </p:pic>
      <p:sp>
        <p:nvSpPr>
          <p:cNvPr id="7" name="Content Placeholder 2">
            <a:extLst>
              <a:ext uri="{FF2B5EF4-FFF2-40B4-BE49-F238E27FC236}">
                <a16:creationId xmlns:a16="http://schemas.microsoft.com/office/drawing/2014/main" id="{D4D4547F-BADA-4725-8E38-B6CECE0C5046}"/>
              </a:ext>
            </a:extLst>
          </p:cNvPr>
          <p:cNvSpPr txBox="1">
            <a:spLocks/>
          </p:cNvSpPr>
          <p:nvPr/>
        </p:nvSpPr>
        <p:spPr>
          <a:xfrm>
            <a:off x="2006321" y="5184548"/>
            <a:ext cx="1410119" cy="542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rgbClr val="FF0000"/>
                </a:solidFill>
              </a:rPr>
              <a:t>Blackbody</a:t>
            </a:r>
          </a:p>
        </p:txBody>
      </p:sp>
      <p:sp>
        <p:nvSpPr>
          <p:cNvPr id="8" name="Content Placeholder 2">
            <a:extLst>
              <a:ext uri="{FF2B5EF4-FFF2-40B4-BE49-F238E27FC236}">
                <a16:creationId xmlns:a16="http://schemas.microsoft.com/office/drawing/2014/main" id="{ABC4C7C6-D0A8-4976-8D82-7EA2C751CB35}"/>
              </a:ext>
            </a:extLst>
          </p:cNvPr>
          <p:cNvSpPr txBox="1">
            <a:spLocks/>
          </p:cNvSpPr>
          <p:nvPr/>
        </p:nvSpPr>
        <p:spPr>
          <a:xfrm>
            <a:off x="8037007" y="2639516"/>
            <a:ext cx="3478404" cy="542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rgbClr val="FF0000"/>
                </a:solidFill>
              </a:rPr>
              <a:t>Peak </a:t>
            </a:r>
            <a:r>
              <a:rPr lang="el-GR" sz="1800" dirty="0">
                <a:solidFill>
                  <a:srgbClr val="FF0000"/>
                </a:solidFill>
              </a:rPr>
              <a:t>λ</a:t>
            </a:r>
            <a:r>
              <a:rPr lang="en-AU" sz="1800" dirty="0">
                <a:solidFill>
                  <a:srgbClr val="FF0000"/>
                </a:solidFill>
              </a:rPr>
              <a:t> determined by temperature</a:t>
            </a:r>
          </a:p>
        </p:txBody>
      </p:sp>
      <p:sp>
        <p:nvSpPr>
          <p:cNvPr id="9" name="Content Placeholder 2">
            <a:extLst>
              <a:ext uri="{FF2B5EF4-FFF2-40B4-BE49-F238E27FC236}">
                <a16:creationId xmlns:a16="http://schemas.microsoft.com/office/drawing/2014/main" id="{A0A91679-4432-4CAA-AE62-B75E5AB8682E}"/>
              </a:ext>
            </a:extLst>
          </p:cNvPr>
          <p:cNvSpPr txBox="1">
            <a:spLocks/>
          </p:cNvSpPr>
          <p:nvPr/>
        </p:nvSpPr>
        <p:spPr>
          <a:xfrm>
            <a:off x="7554686" y="3588344"/>
            <a:ext cx="4071257" cy="54259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rgbClr val="FF0000"/>
                </a:solidFill>
              </a:rPr>
              <a:t>Continuous Spectrum with specific wavelengths absorbed out.</a:t>
            </a:r>
          </a:p>
        </p:txBody>
      </p:sp>
      <p:sp>
        <p:nvSpPr>
          <p:cNvPr id="10" name="Content Placeholder 2">
            <a:extLst>
              <a:ext uri="{FF2B5EF4-FFF2-40B4-BE49-F238E27FC236}">
                <a16:creationId xmlns:a16="http://schemas.microsoft.com/office/drawing/2014/main" id="{4B712343-B063-461E-B3EE-3D6256669AE4}"/>
              </a:ext>
            </a:extLst>
          </p:cNvPr>
          <p:cNvSpPr txBox="1">
            <a:spLocks/>
          </p:cNvSpPr>
          <p:nvPr/>
        </p:nvSpPr>
        <p:spPr>
          <a:xfrm>
            <a:off x="7554686" y="4752870"/>
            <a:ext cx="4232030" cy="6832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rgbClr val="FF0000"/>
                </a:solidFill>
              </a:rPr>
              <a:t>Absorbed photons </a:t>
            </a:r>
            <a:r>
              <a:rPr lang="en-AU" sz="1800" b="1" i="1" u="sng" dirty="0">
                <a:solidFill>
                  <a:srgbClr val="FF0000"/>
                </a:solidFill>
              </a:rPr>
              <a:t>ARE</a:t>
            </a:r>
            <a:r>
              <a:rPr lang="en-AU" sz="1800" dirty="0">
                <a:solidFill>
                  <a:srgbClr val="FF0000"/>
                </a:solidFill>
              </a:rPr>
              <a:t> re-emitted, but in all directions, so they tend not to reach the scope.</a:t>
            </a:r>
          </a:p>
        </p:txBody>
      </p:sp>
      <p:sp>
        <p:nvSpPr>
          <p:cNvPr id="11" name="Content Placeholder 2">
            <a:extLst>
              <a:ext uri="{FF2B5EF4-FFF2-40B4-BE49-F238E27FC236}">
                <a16:creationId xmlns:a16="http://schemas.microsoft.com/office/drawing/2014/main" id="{C888E7AF-AD8F-43B0-BA18-BB3177BCF86D}"/>
              </a:ext>
            </a:extLst>
          </p:cNvPr>
          <p:cNvSpPr txBox="1">
            <a:spLocks/>
          </p:cNvSpPr>
          <p:nvPr/>
        </p:nvSpPr>
        <p:spPr>
          <a:xfrm>
            <a:off x="7554686" y="6059345"/>
            <a:ext cx="4302369" cy="54259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rgbClr val="FF0000"/>
                </a:solidFill>
              </a:rPr>
              <a:t>Comes from hot gas (heat excites electrons) – no external light source.</a:t>
            </a:r>
          </a:p>
        </p:txBody>
      </p:sp>
      <p:grpSp>
        <p:nvGrpSpPr>
          <p:cNvPr id="12" name="Group 6">
            <a:extLst>
              <a:ext uri="{FF2B5EF4-FFF2-40B4-BE49-F238E27FC236}">
                <a16:creationId xmlns:a16="http://schemas.microsoft.com/office/drawing/2014/main" id="{3FC7BB67-729B-436C-91D1-787F002633C4}"/>
              </a:ext>
            </a:extLst>
          </p:cNvPr>
          <p:cNvGrpSpPr>
            <a:grpSpLocks/>
          </p:cNvGrpSpPr>
          <p:nvPr/>
        </p:nvGrpSpPr>
        <p:grpSpPr bwMode="auto">
          <a:xfrm rot="10800000">
            <a:off x="4521758" y="3902947"/>
            <a:ext cx="702548" cy="418081"/>
            <a:chOff x="912" y="1392"/>
            <a:chExt cx="1872" cy="1392"/>
          </a:xfrm>
        </p:grpSpPr>
        <p:cxnSp>
          <p:nvCxnSpPr>
            <p:cNvPr id="13" name="AutoShape 7">
              <a:extLst>
                <a:ext uri="{FF2B5EF4-FFF2-40B4-BE49-F238E27FC236}">
                  <a16:creationId xmlns:a16="http://schemas.microsoft.com/office/drawing/2014/main" id="{1C79AD51-AB89-48A0-9DEA-8F6ACBC6F39F}"/>
                </a:ext>
              </a:extLst>
            </p:cNvPr>
            <p:cNvCxnSpPr>
              <a:cxnSpLocks noChangeShapeType="1"/>
            </p:cNvCxnSpPr>
            <p:nvPr/>
          </p:nvCxnSpPr>
          <p:spPr bwMode="auto">
            <a:xfrm>
              <a:off x="1440" y="1584"/>
              <a:ext cx="48"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8">
              <a:extLst>
                <a:ext uri="{FF2B5EF4-FFF2-40B4-BE49-F238E27FC236}">
                  <a16:creationId xmlns:a16="http://schemas.microsoft.com/office/drawing/2014/main" id="{E2584796-618B-4462-AF5A-FFAF3F7F09FD}"/>
                </a:ext>
              </a:extLst>
            </p:cNvPr>
            <p:cNvCxnSpPr>
              <a:cxnSpLocks noChangeShapeType="1"/>
            </p:cNvCxnSpPr>
            <p:nvPr/>
          </p:nvCxnSpPr>
          <p:spPr bwMode="auto">
            <a:xfrm flipV="1">
              <a:off x="1488" y="1776"/>
              <a:ext cx="432"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9">
              <a:extLst>
                <a:ext uri="{FF2B5EF4-FFF2-40B4-BE49-F238E27FC236}">
                  <a16:creationId xmlns:a16="http://schemas.microsoft.com/office/drawing/2014/main" id="{34115842-D36C-4B40-A224-99A4869DAB2D}"/>
                </a:ext>
              </a:extLst>
            </p:cNvPr>
            <p:cNvCxnSpPr>
              <a:cxnSpLocks noChangeShapeType="1"/>
            </p:cNvCxnSpPr>
            <p:nvPr/>
          </p:nvCxnSpPr>
          <p:spPr bwMode="auto">
            <a:xfrm flipH="1">
              <a:off x="1824" y="1776"/>
              <a:ext cx="96"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0">
              <a:extLst>
                <a:ext uri="{FF2B5EF4-FFF2-40B4-BE49-F238E27FC236}">
                  <a16:creationId xmlns:a16="http://schemas.microsoft.com/office/drawing/2014/main" id="{885AE6E3-0A6B-4DC9-9C25-F98495E9E415}"/>
                </a:ext>
              </a:extLst>
            </p:cNvPr>
            <p:cNvCxnSpPr>
              <a:cxnSpLocks noChangeShapeType="1"/>
            </p:cNvCxnSpPr>
            <p:nvPr/>
          </p:nvCxnSpPr>
          <p:spPr bwMode="auto">
            <a:xfrm flipV="1">
              <a:off x="1824" y="2064"/>
              <a:ext cx="432"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1">
              <a:extLst>
                <a:ext uri="{FF2B5EF4-FFF2-40B4-BE49-F238E27FC236}">
                  <a16:creationId xmlns:a16="http://schemas.microsoft.com/office/drawing/2014/main" id="{D0F48963-B74D-4F21-A77F-26C8E04F6801}"/>
                </a:ext>
              </a:extLst>
            </p:cNvPr>
            <p:cNvCxnSpPr>
              <a:cxnSpLocks noChangeShapeType="1"/>
            </p:cNvCxnSpPr>
            <p:nvPr/>
          </p:nvCxnSpPr>
          <p:spPr bwMode="auto">
            <a:xfrm flipH="1">
              <a:off x="2160" y="2064"/>
              <a:ext cx="96" cy="48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2">
              <a:extLst>
                <a:ext uri="{FF2B5EF4-FFF2-40B4-BE49-F238E27FC236}">
                  <a16:creationId xmlns:a16="http://schemas.microsoft.com/office/drawing/2014/main" id="{DAAACCC9-A51D-4AED-ACC2-5595C71F89D7}"/>
                </a:ext>
              </a:extLst>
            </p:cNvPr>
            <p:cNvCxnSpPr>
              <a:cxnSpLocks noChangeShapeType="1"/>
            </p:cNvCxnSpPr>
            <p:nvPr/>
          </p:nvCxnSpPr>
          <p:spPr bwMode="auto">
            <a:xfrm flipV="1">
              <a:off x="2160" y="2352"/>
              <a:ext cx="288" cy="192"/>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3">
              <a:extLst>
                <a:ext uri="{FF2B5EF4-FFF2-40B4-BE49-F238E27FC236}">
                  <a16:creationId xmlns:a16="http://schemas.microsoft.com/office/drawing/2014/main" id="{83F7FDC4-A9AD-4CA7-A933-851110883D1C}"/>
                </a:ext>
              </a:extLst>
            </p:cNvPr>
            <p:cNvCxnSpPr>
              <a:cxnSpLocks noChangeShapeType="1"/>
            </p:cNvCxnSpPr>
            <p:nvPr/>
          </p:nvCxnSpPr>
          <p:spPr bwMode="auto">
            <a:xfrm>
              <a:off x="2448" y="2352"/>
              <a:ext cx="0"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4">
              <a:extLst>
                <a:ext uri="{FF2B5EF4-FFF2-40B4-BE49-F238E27FC236}">
                  <a16:creationId xmlns:a16="http://schemas.microsoft.com/office/drawing/2014/main" id="{5C439122-8F4D-4FBE-BF35-360954CB078C}"/>
                </a:ext>
              </a:extLst>
            </p:cNvPr>
            <p:cNvCxnSpPr>
              <a:cxnSpLocks noChangeShapeType="1"/>
            </p:cNvCxnSpPr>
            <p:nvPr/>
          </p:nvCxnSpPr>
          <p:spPr bwMode="auto">
            <a:xfrm flipV="1">
              <a:off x="2448" y="2544"/>
              <a:ext cx="144" cy="4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15">
              <a:extLst>
                <a:ext uri="{FF2B5EF4-FFF2-40B4-BE49-F238E27FC236}">
                  <a16:creationId xmlns:a16="http://schemas.microsoft.com/office/drawing/2014/main" id="{0B6A8F13-B07C-4805-A97D-E492659059FE}"/>
                </a:ext>
              </a:extLst>
            </p:cNvPr>
            <p:cNvCxnSpPr>
              <a:cxnSpLocks noChangeShapeType="1"/>
            </p:cNvCxnSpPr>
            <p:nvPr/>
          </p:nvCxnSpPr>
          <p:spPr bwMode="auto">
            <a:xfrm>
              <a:off x="2592" y="2544"/>
              <a:ext cx="0" cy="9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16">
              <a:extLst>
                <a:ext uri="{FF2B5EF4-FFF2-40B4-BE49-F238E27FC236}">
                  <a16:creationId xmlns:a16="http://schemas.microsoft.com/office/drawing/2014/main" id="{2A61C7E6-E766-41FA-931C-6113D699B5A9}"/>
                </a:ext>
              </a:extLst>
            </p:cNvPr>
            <p:cNvCxnSpPr>
              <a:cxnSpLocks noChangeShapeType="1"/>
            </p:cNvCxnSpPr>
            <p:nvPr/>
          </p:nvCxnSpPr>
          <p:spPr bwMode="auto">
            <a:xfrm>
              <a:off x="2592" y="2640"/>
              <a:ext cx="192" cy="144"/>
            </a:xfrm>
            <a:prstGeom prst="straightConnector1">
              <a:avLst/>
            </a:prstGeom>
            <a:noFill/>
            <a:ln w="44450">
              <a:solidFill>
                <a:srgbClr val="FF00FF"/>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17">
              <a:extLst>
                <a:ext uri="{FF2B5EF4-FFF2-40B4-BE49-F238E27FC236}">
                  <a16:creationId xmlns:a16="http://schemas.microsoft.com/office/drawing/2014/main" id="{57E6EA35-24A2-45DF-8D16-9D073A7D8EB4}"/>
                </a:ext>
              </a:extLst>
            </p:cNvPr>
            <p:cNvCxnSpPr>
              <a:cxnSpLocks noChangeShapeType="1"/>
            </p:cNvCxnSpPr>
            <p:nvPr/>
          </p:nvCxnSpPr>
          <p:spPr bwMode="auto">
            <a:xfrm flipH="1">
              <a:off x="1200" y="1584"/>
              <a:ext cx="240" cy="144"/>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18">
              <a:extLst>
                <a:ext uri="{FF2B5EF4-FFF2-40B4-BE49-F238E27FC236}">
                  <a16:creationId xmlns:a16="http://schemas.microsoft.com/office/drawing/2014/main" id="{C7F94F93-C721-4C6C-9F0C-B8AF8CEB6E7D}"/>
                </a:ext>
              </a:extLst>
            </p:cNvPr>
            <p:cNvCxnSpPr>
              <a:cxnSpLocks noChangeShapeType="1"/>
            </p:cNvCxnSpPr>
            <p:nvPr/>
          </p:nvCxnSpPr>
          <p:spPr bwMode="auto">
            <a:xfrm flipH="1" flipV="1">
              <a:off x="912" y="1392"/>
              <a:ext cx="288"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 name="Group 6">
            <a:extLst>
              <a:ext uri="{FF2B5EF4-FFF2-40B4-BE49-F238E27FC236}">
                <a16:creationId xmlns:a16="http://schemas.microsoft.com/office/drawing/2014/main" id="{50927138-F89B-4E11-9362-2A2A09ABD20A}"/>
              </a:ext>
            </a:extLst>
          </p:cNvPr>
          <p:cNvGrpSpPr>
            <a:grpSpLocks/>
          </p:cNvGrpSpPr>
          <p:nvPr/>
        </p:nvGrpSpPr>
        <p:grpSpPr bwMode="auto">
          <a:xfrm rot="13533740">
            <a:off x="4996617" y="3693905"/>
            <a:ext cx="702548" cy="418081"/>
            <a:chOff x="912" y="1392"/>
            <a:chExt cx="1872" cy="1392"/>
          </a:xfrm>
        </p:grpSpPr>
        <p:cxnSp>
          <p:nvCxnSpPr>
            <p:cNvPr id="26" name="AutoShape 7">
              <a:extLst>
                <a:ext uri="{FF2B5EF4-FFF2-40B4-BE49-F238E27FC236}">
                  <a16:creationId xmlns:a16="http://schemas.microsoft.com/office/drawing/2014/main" id="{D767D16D-0C85-4871-8184-BD17A1AD5E0D}"/>
                </a:ext>
              </a:extLst>
            </p:cNvPr>
            <p:cNvCxnSpPr>
              <a:cxnSpLocks noChangeShapeType="1"/>
            </p:cNvCxnSpPr>
            <p:nvPr/>
          </p:nvCxnSpPr>
          <p:spPr bwMode="auto">
            <a:xfrm>
              <a:off x="1440" y="1584"/>
              <a:ext cx="48"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8">
              <a:extLst>
                <a:ext uri="{FF2B5EF4-FFF2-40B4-BE49-F238E27FC236}">
                  <a16:creationId xmlns:a16="http://schemas.microsoft.com/office/drawing/2014/main" id="{C3F7DEB0-C4C3-4CEA-AF78-F2DDC2535485}"/>
                </a:ext>
              </a:extLst>
            </p:cNvPr>
            <p:cNvCxnSpPr>
              <a:cxnSpLocks noChangeShapeType="1"/>
            </p:cNvCxnSpPr>
            <p:nvPr/>
          </p:nvCxnSpPr>
          <p:spPr bwMode="auto">
            <a:xfrm flipV="1">
              <a:off x="1488" y="1776"/>
              <a:ext cx="432"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9">
              <a:extLst>
                <a:ext uri="{FF2B5EF4-FFF2-40B4-BE49-F238E27FC236}">
                  <a16:creationId xmlns:a16="http://schemas.microsoft.com/office/drawing/2014/main" id="{8B62A7A3-B660-40CA-A487-06AC4FF173F5}"/>
                </a:ext>
              </a:extLst>
            </p:cNvPr>
            <p:cNvCxnSpPr>
              <a:cxnSpLocks noChangeShapeType="1"/>
            </p:cNvCxnSpPr>
            <p:nvPr/>
          </p:nvCxnSpPr>
          <p:spPr bwMode="auto">
            <a:xfrm flipH="1">
              <a:off x="1824" y="1776"/>
              <a:ext cx="96"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10">
              <a:extLst>
                <a:ext uri="{FF2B5EF4-FFF2-40B4-BE49-F238E27FC236}">
                  <a16:creationId xmlns:a16="http://schemas.microsoft.com/office/drawing/2014/main" id="{FDD2245D-FC1E-4D49-9479-3C58754B57DE}"/>
                </a:ext>
              </a:extLst>
            </p:cNvPr>
            <p:cNvCxnSpPr>
              <a:cxnSpLocks noChangeShapeType="1"/>
            </p:cNvCxnSpPr>
            <p:nvPr/>
          </p:nvCxnSpPr>
          <p:spPr bwMode="auto">
            <a:xfrm flipV="1">
              <a:off x="1824" y="2064"/>
              <a:ext cx="432"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11">
              <a:extLst>
                <a:ext uri="{FF2B5EF4-FFF2-40B4-BE49-F238E27FC236}">
                  <a16:creationId xmlns:a16="http://schemas.microsoft.com/office/drawing/2014/main" id="{5F9DEF95-D51D-4EB6-8F70-53B092110634}"/>
                </a:ext>
              </a:extLst>
            </p:cNvPr>
            <p:cNvCxnSpPr>
              <a:cxnSpLocks noChangeShapeType="1"/>
            </p:cNvCxnSpPr>
            <p:nvPr/>
          </p:nvCxnSpPr>
          <p:spPr bwMode="auto">
            <a:xfrm flipH="1">
              <a:off x="2160" y="2064"/>
              <a:ext cx="96" cy="48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12">
              <a:extLst>
                <a:ext uri="{FF2B5EF4-FFF2-40B4-BE49-F238E27FC236}">
                  <a16:creationId xmlns:a16="http://schemas.microsoft.com/office/drawing/2014/main" id="{8F32DE23-0B75-4284-B15D-58FA1DB051EE}"/>
                </a:ext>
              </a:extLst>
            </p:cNvPr>
            <p:cNvCxnSpPr>
              <a:cxnSpLocks noChangeShapeType="1"/>
            </p:cNvCxnSpPr>
            <p:nvPr/>
          </p:nvCxnSpPr>
          <p:spPr bwMode="auto">
            <a:xfrm flipV="1">
              <a:off x="2160" y="2352"/>
              <a:ext cx="288" cy="192"/>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13">
              <a:extLst>
                <a:ext uri="{FF2B5EF4-FFF2-40B4-BE49-F238E27FC236}">
                  <a16:creationId xmlns:a16="http://schemas.microsoft.com/office/drawing/2014/main" id="{9A830191-0824-432B-8344-BAAB3235BF85}"/>
                </a:ext>
              </a:extLst>
            </p:cNvPr>
            <p:cNvCxnSpPr>
              <a:cxnSpLocks noChangeShapeType="1"/>
            </p:cNvCxnSpPr>
            <p:nvPr/>
          </p:nvCxnSpPr>
          <p:spPr bwMode="auto">
            <a:xfrm>
              <a:off x="2448" y="2352"/>
              <a:ext cx="0"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14">
              <a:extLst>
                <a:ext uri="{FF2B5EF4-FFF2-40B4-BE49-F238E27FC236}">
                  <a16:creationId xmlns:a16="http://schemas.microsoft.com/office/drawing/2014/main" id="{84D1F5EB-B9A8-48E8-BDEE-4DBC2C87C064}"/>
                </a:ext>
              </a:extLst>
            </p:cNvPr>
            <p:cNvCxnSpPr>
              <a:cxnSpLocks noChangeShapeType="1"/>
            </p:cNvCxnSpPr>
            <p:nvPr/>
          </p:nvCxnSpPr>
          <p:spPr bwMode="auto">
            <a:xfrm flipV="1">
              <a:off x="2448" y="2544"/>
              <a:ext cx="144" cy="4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15">
              <a:extLst>
                <a:ext uri="{FF2B5EF4-FFF2-40B4-BE49-F238E27FC236}">
                  <a16:creationId xmlns:a16="http://schemas.microsoft.com/office/drawing/2014/main" id="{EC4BBCF8-8DCC-4635-85EF-18326D5CFF71}"/>
                </a:ext>
              </a:extLst>
            </p:cNvPr>
            <p:cNvCxnSpPr>
              <a:cxnSpLocks noChangeShapeType="1"/>
            </p:cNvCxnSpPr>
            <p:nvPr/>
          </p:nvCxnSpPr>
          <p:spPr bwMode="auto">
            <a:xfrm>
              <a:off x="2592" y="2544"/>
              <a:ext cx="0" cy="9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16">
              <a:extLst>
                <a:ext uri="{FF2B5EF4-FFF2-40B4-BE49-F238E27FC236}">
                  <a16:creationId xmlns:a16="http://schemas.microsoft.com/office/drawing/2014/main" id="{9B28EBBC-4B96-49E2-97E1-9AB606AC505A}"/>
                </a:ext>
              </a:extLst>
            </p:cNvPr>
            <p:cNvCxnSpPr>
              <a:cxnSpLocks noChangeShapeType="1"/>
            </p:cNvCxnSpPr>
            <p:nvPr/>
          </p:nvCxnSpPr>
          <p:spPr bwMode="auto">
            <a:xfrm>
              <a:off x="2592" y="2640"/>
              <a:ext cx="192" cy="144"/>
            </a:xfrm>
            <a:prstGeom prst="straightConnector1">
              <a:avLst/>
            </a:prstGeom>
            <a:noFill/>
            <a:ln w="44450">
              <a:solidFill>
                <a:srgbClr val="FF00FF"/>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17">
              <a:extLst>
                <a:ext uri="{FF2B5EF4-FFF2-40B4-BE49-F238E27FC236}">
                  <a16:creationId xmlns:a16="http://schemas.microsoft.com/office/drawing/2014/main" id="{DAFA5289-CD8B-4CA7-8256-453D6CFC584B}"/>
                </a:ext>
              </a:extLst>
            </p:cNvPr>
            <p:cNvCxnSpPr>
              <a:cxnSpLocks noChangeShapeType="1"/>
            </p:cNvCxnSpPr>
            <p:nvPr/>
          </p:nvCxnSpPr>
          <p:spPr bwMode="auto">
            <a:xfrm flipH="1">
              <a:off x="1200" y="1584"/>
              <a:ext cx="240" cy="144"/>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18">
              <a:extLst>
                <a:ext uri="{FF2B5EF4-FFF2-40B4-BE49-F238E27FC236}">
                  <a16:creationId xmlns:a16="http://schemas.microsoft.com/office/drawing/2014/main" id="{31086DC9-1517-4737-AA56-6679367BB135}"/>
                </a:ext>
              </a:extLst>
            </p:cNvPr>
            <p:cNvCxnSpPr>
              <a:cxnSpLocks noChangeShapeType="1"/>
            </p:cNvCxnSpPr>
            <p:nvPr/>
          </p:nvCxnSpPr>
          <p:spPr bwMode="auto">
            <a:xfrm flipH="1" flipV="1">
              <a:off x="912" y="1392"/>
              <a:ext cx="288"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 name="Group 6">
            <a:extLst>
              <a:ext uri="{FF2B5EF4-FFF2-40B4-BE49-F238E27FC236}">
                <a16:creationId xmlns:a16="http://schemas.microsoft.com/office/drawing/2014/main" id="{1178A3D3-8AD8-455D-9650-CF5B42F2DD21}"/>
              </a:ext>
            </a:extLst>
          </p:cNvPr>
          <p:cNvGrpSpPr>
            <a:grpSpLocks/>
          </p:cNvGrpSpPr>
          <p:nvPr/>
        </p:nvGrpSpPr>
        <p:grpSpPr bwMode="auto">
          <a:xfrm rot="16673971">
            <a:off x="5541056" y="3765944"/>
            <a:ext cx="702548" cy="418081"/>
            <a:chOff x="912" y="1392"/>
            <a:chExt cx="1872" cy="1392"/>
          </a:xfrm>
        </p:grpSpPr>
        <p:cxnSp>
          <p:nvCxnSpPr>
            <p:cNvPr id="39" name="AutoShape 7">
              <a:extLst>
                <a:ext uri="{FF2B5EF4-FFF2-40B4-BE49-F238E27FC236}">
                  <a16:creationId xmlns:a16="http://schemas.microsoft.com/office/drawing/2014/main" id="{3687CB53-5ADC-494D-BF9A-605EBE31DAE0}"/>
                </a:ext>
              </a:extLst>
            </p:cNvPr>
            <p:cNvCxnSpPr>
              <a:cxnSpLocks noChangeShapeType="1"/>
            </p:cNvCxnSpPr>
            <p:nvPr/>
          </p:nvCxnSpPr>
          <p:spPr bwMode="auto">
            <a:xfrm>
              <a:off x="1440" y="1584"/>
              <a:ext cx="48"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8">
              <a:extLst>
                <a:ext uri="{FF2B5EF4-FFF2-40B4-BE49-F238E27FC236}">
                  <a16:creationId xmlns:a16="http://schemas.microsoft.com/office/drawing/2014/main" id="{921721A0-72EC-4680-BA7F-1D1E945D9B72}"/>
                </a:ext>
              </a:extLst>
            </p:cNvPr>
            <p:cNvCxnSpPr>
              <a:cxnSpLocks noChangeShapeType="1"/>
            </p:cNvCxnSpPr>
            <p:nvPr/>
          </p:nvCxnSpPr>
          <p:spPr bwMode="auto">
            <a:xfrm flipV="1">
              <a:off x="1488" y="1776"/>
              <a:ext cx="432"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9">
              <a:extLst>
                <a:ext uri="{FF2B5EF4-FFF2-40B4-BE49-F238E27FC236}">
                  <a16:creationId xmlns:a16="http://schemas.microsoft.com/office/drawing/2014/main" id="{05DC4AD3-4E16-4067-A4D5-163EF8AB17F5}"/>
                </a:ext>
              </a:extLst>
            </p:cNvPr>
            <p:cNvCxnSpPr>
              <a:cxnSpLocks noChangeShapeType="1"/>
            </p:cNvCxnSpPr>
            <p:nvPr/>
          </p:nvCxnSpPr>
          <p:spPr bwMode="auto">
            <a:xfrm flipH="1">
              <a:off x="1824" y="1776"/>
              <a:ext cx="96"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10">
              <a:extLst>
                <a:ext uri="{FF2B5EF4-FFF2-40B4-BE49-F238E27FC236}">
                  <a16:creationId xmlns:a16="http://schemas.microsoft.com/office/drawing/2014/main" id="{01BA6009-2465-4BF8-997F-861DB74DAC6D}"/>
                </a:ext>
              </a:extLst>
            </p:cNvPr>
            <p:cNvCxnSpPr>
              <a:cxnSpLocks noChangeShapeType="1"/>
            </p:cNvCxnSpPr>
            <p:nvPr/>
          </p:nvCxnSpPr>
          <p:spPr bwMode="auto">
            <a:xfrm flipV="1">
              <a:off x="1824" y="2064"/>
              <a:ext cx="432"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11">
              <a:extLst>
                <a:ext uri="{FF2B5EF4-FFF2-40B4-BE49-F238E27FC236}">
                  <a16:creationId xmlns:a16="http://schemas.microsoft.com/office/drawing/2014/main" id="{8E36B454-8B57-4934-8941-B5DC1FF536F7}"/>
                </a:ext>
              </a:extLst>
            </p:cNvPr>
            <p:cNvCxnSpPr>
              <a:cxnSpLocks noChangeShapeType="1"/>
            </p:cNvCxnSpPr>
            <p:nvPr/>
          </p:nvCxnSpPr>
          <p:spPr bwMode="auto">
            <a:xfrm flipH="1">
              <a:off x="2160" y="2064"/>
              <a:ext cx="96" cy="48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AutoShape 12">
              <a:extLst>
                <a:ext uri="{FF2B5EF4-FFF2-40B4-BE49-F238E27FC236}">
                  <a16:creationId xmlns:a16="http://schemas.microsoft.com/office/drawing/2014/main" id="{66AA7023-3199-4179-835E-365ABDE00BC3}"/>
                </a:ext>
              </a:extLst>
            </p:cNvPr>
            <p:cNvCxnSpPr>
              <a:cxnSpLocks noChangeShapeType="1"/>
            </p:cNvCxnSpPr>
            <p:nvPr/>
          </p:nvCxnSpPr>
          <p:spPr bwMode="auto">
            <a:xfrm flipV="1">
              <a:off x="2160" y="2352"/>
              <a:ext cx="288" cy="192"/>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AutoShape 13">
              <a:extLst>
                <a:ext uri="{FF2B5EF4-FFF2-40B4-BE49-F238E27FC236}">
                  <a16:creationId xmlns:a16="http://schemas.microsoft.com/office/drawing/2014/main" id="{B93253AC-4F70-44F9-A34C-8B9C70006FB1}"/>
                </a:ext>
              </a:extLst>
            </p:cNvPr>
            <p:cNvCxnSpPr>
              <a:cxnSpLocks noChangeShapeType="1"/>
            </p:cNvCxnSpPr>
            <p:nvPr/>
          </p:nvCxnSpPr>
          <p:spPr bwMode="auto">
            <a:xfrm>
              <a:off x="2448" y="2352"/>
              <a:ext cx="0"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14">
              <a:extLst>
                <a:ext uri="{FF2B5EF4-FFF2-40B4-BE49-F238E27FC236}">
                  <a16:creationId xmlns:a16="http://schemas.microsoft.com/office/drawing/2014/main" id="{FD4DA4A5-39D7-4E8C-A80C-3597E747D35A}"/>
                </a:ext>
              </a:extLst>
            </p:cNvPr>
            <p:cNvCxnSpPr>
              <a:cxnSpLocks noChangeShapeType="1"/>
            </p:cNvCxnSpPr>
            <p:nvPr/>
          </p:nvCxnSpPr>
          <p:spPr bwMode="auto">
            <a:xfrm flipV="1">
              <a:off x="2448" y="2544"/>
              <a:ext cx="144" cy="4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5">
              <a:extLst>
                <a:ext uri="{FF2B5EF4-FFF2-40B4-BE49-F238E27FC236}">
                  <a16:creationId xmlns:a16="http://schemas.microsoft.com/office/drawing/2014/main" id="{7E70A2A9-DDEF-4F88-BBC3-62B5FB9B8BD4}"/>
                </a:ext>
              </a:extLst>
            </p:cNvPr>
            <p:cNvCxnSpPr>
              <a:cxnSpLocks noChangeShapeType="1"/>
            </p:cNvCxnSpPr>
            <p:nvPr/>
          </p:nvCxnSpPr>
          <p:spPr bwMode="auto">
            <a:xfrm>
              <a:off x="2592" y="2544"/>
              <a:ext cx="0" cy="9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AutoShape 16">
              <a:extLst>
                <a:ext uri="{FF2B5EF4-FFF2-40B4-BE49-F238E27FC236}">
                  <a16:creationId xmlns:a16="http://schemas.microsoft.com/office/drawing/2014/main" id="{8ACF0086-03D9-4698-880F-858A7CE2CBD4}"/>
                </a:ext>
              </a:extLst>
            </p:cNvPr>
            <p:cNvCxnSpPr>
              <a:cxnSpLocks noChangeShapeType="1"/>
            </p:cNvCxnSpPr>
            <p:nvPr/>
          </p:nvCxnSpPr>
          <p:spPr bwMode="auto">
            <a:xfrm>
              <a:off x="2592" y="2640"/>
              <a:ext cx="192" cy="144"/>
            </a:xfrm>
            <a:prstGeom prst="straightConnector1">
              <a:avLst/>
            </a:prstGeom>
            <a:noFill/>
            <a:ln w="44450">
              <a:solidFill>
                <a:srgbClr val="FF00FF"/>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7">
              <a:extLst>
                <a:ext uri="{FF2B5EF4-FFF2-40B4-BE49-F238E27FC236}">
                  <a16:creationId xmlns:a16="http://schemas.microsoft.com/office/drawing/2014/main" id="{28E25141-C19B-40F7-AF02-B432E4B4F7DA}"/>
                </a:ext>
              </a:extLst>
            </p:cNvPr>
            <p:cNvCxnSpPr>
              <a:cxnSpLocks noChangeShapeType="1"/>
            </p:cNvCxnSpPr>
            <p:nvPr/>
          </p:nvCxnSpPr>
          <p:spPr bwMode="auto">
            <a:xfrm flipH="1">
              <a:off x="1200" y="1584"/>
              <a:ext cx="240" cy="144"/>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8">
              <a:extLst>
                <a:ext uri="{FF2B5EF4-FFF2-40B4-BE49-F238E27FC236}">
                  <a16:creationId xmlns:a16="http://schemas.microsoft.com/office/drawing/2014/main" id="{800F8D99-8F3C-4F8C-8069-156C59AF717F}"/>
                </a:ext>
              </a:extLst>
            </p:cNvPr>
            <p:cNvCxnSpPr>
              <a:cxnSpLocks noChangeShapeType="1"/>
            </p:cNvCxnSpPr>
            <p:nvPr/>
          </p:nvCxnSpPr>
          <p:spPr bwMode="auto">
            <a:xfrm flipH="1" flipV="1">
              <a:off x="912" y="1392"/>
              <a:ext cx="288"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1" name="Group 6">
            <a:extLst>
              <a:ext uri="{FF2B5EF4-FFF2-40B4-BE49-F238E27FC236}">
                <a16:creationId xmlns:a16="http://schemas.microsoft.com/office/drawing/2014/main" id="{C5D6BB83-061F-4A0A-8D56-A0BF4146BA7D}"/>
              </a:ext>
            </a:extLst>
          </p:cNvPr>
          <p:cNvGrpSpPr>
            <a:grpSpLocks/>
          </p:cNvGrpSpPr>
          <p:nvPr/>
        </p:nvGrpSpPr>
        <p:grpSpPr bwMode="auto">
          <a:xfrm rot="963306">
            <a:off x="5558127" y="4709169"/>
            <a:ext cx="702548" cy="418081"/>
            <a:chOff x="912" y="1392"/>
            <a:chExt cx="1872" cy="1392"/>
          </a:xfrm>
        </p:grpSpPr>
        <p:cxnSp>
          <p:nvCxnSpPr>
            <p:cNvPr id="52" name="AutoShape 7">
              <a:extLst>
                <a:ext uri="{FF2B5EF4-FFF2-40B4-BE49-F238E27FC236}">
                  <a16:creationId xmlns:a16="http://schemas.microsoft.com/office/drawing/2014/main" id="{5AE23E3E-3EF8-4AD3-BA0C-74A2C90AB246}"/>
                </a:ext>
              </a:extLst>
            </p:cNvPr>
            <p:cNvCxnSpPr>
              <a:cxnSpLocks noChangeShapeType="1"/>
            </p:cNvCxnSpPr>
            <p:nvPr/>
          </p:nvCxnSpPr>
          <p:spPr bwMode="auto">
            <a:xfrm>
              <a:off x="1440" y="1584"/>
              <a:ext cx="48"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8">
              <a:extLst>
                <a:ext uri="{FF2B5EF4-FFF2-40B4-BE49-F238E27FC236}">
                  <a16:creationId xmlns:a16="http://schemas.microsoft.com/office/drawing/2014/main" id="{21692148-C8F5-453E-8B98-52534788CD2F}"/>
                </a:ext>
              </a:extLst>
            </p:cNvPr>
            <p:cNvCxnSpPr>
              <a:cxnSpLocks noChangeShapeType="1"/>
            </p:cNvCxnSpPr>
            <p:nvPr/>
          </p:nvCxnSpPr>
          <p:spPr bwMode="auto">
            <a:xfrm flipV="1">
              <a:off x="1488" y="1776"/>
              <a:ext cx="432"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9">
              <a:extLst>
                <a:ext uri="{FF2B5EF4-FFF2-40B4-BE49-F238E27FC236}">
                  <a16:creationId xmlns:a16="http://schemas.microsoft.com/office/drawing/2014/main" id="{4B2BF5B5-B602-4F59-9E68-46401C15CE90}"/>
                </a:ext>
              </a:extLst>
            </p:cNvPr>
            <p:cNvCxnSpPr>
              <a:cxnSpLocks noChangeShapeType="1"/>
            </p:cNvCxnSpPr>
            <p:nvPr/>
          </p:nvCxnSpPr>
          <p:spPr bwMode="auto">
            <a:xfrm flipH="1">
              <a:off x="1824" y="1776"/>
              <a:ext cx="96"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0">
              <a:extLst>
                <a:ext uri="{FF2B5EF4-FFF2-40B4-BE49-F238E27FC236}">
                  <a16:creationId xmlns:a16="http://schemas.microsoft.com/office/drawing/2014/main" id="{5D3A36D1-636C-47DA-BCA0-2B572631537C}"/>
                </a:ext>
              </a:extLst>
            </p:cNvPr>
            <p:cNvCxnSpPr>
              <a:cxnSpLocks noChangeShapeType="1"/>
            </p:cNvCxnSpPr>
            <p:nvPr/>
          </p:nvCxnSpPr>
          <p:spPr bwMode="auto">
            <a:xfrm flipV="1">
              <a:off x="1824" y="2064"/>
              <a:ext cx="432"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11">
              <a:extLst>
                <a:ext uri="{FF2B5EF4-FFF2-40B4-BE49-F238E27FC236}">
                  <a16:creationId xmlns:a16="http://schemas.microsoft.com/office/drawing/2014/main" id="{3C955F18-9B8D-4D29-9A38-F80B10818653}"/>
                </a:ext>
              </a:extLst>
            </p:cNvPr>
            <p:cNvCxnSpPr>
              <a:cxnSpLocks noChangeShapeType="1"/>
            </p:cNvCxnSpPr>
            <p:nvPr/>
          </p:nvCxnSpPr>
          <p:spPr bwMode="auto">
            <a:xfrm flipH="1">
              <a:off x="2160" y="2064"/>
              <a:ext cx="96" cy="48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12">
              <a:extLst>
                <a:ext uri="{FF2B5EF4-FFF2-40B4-BE49-F238E27FC236}">
                  <a16:creationId xmlns:a16="http://schemas.microsoft.com/office/drawing/2014/main" id="{DE6BB5E7-70F2-4919-843D-53B878AE8B27}"/>
                </a:ext>
              </a:extLst>
            </p:cNvPr>
            <p:cNvCxnSpPr>
              <a:cxnSpLocks noChangeShapeType="1"/>
            </p:cNvCxnSpPr>
            <p:nvPr/>
          </p:nvCxnSpPr>
          <p:spPr bwMode="auto">
            <a:xfrm flipV="1">
              <a:off x="2160" y="2352"/>
              <a:ext cx="288" cy="192"/>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AutoShape 13">
              <a:extLst>
                <a:ext uri="{FF2B5EF4-FFF2-40B4-BE49-F238E27FC236}">
                  <a16:creationId xmlns:a16="http://schemas.microsoft.com/office/drawing/2014/main" id="{107303D7-AFE7-4FFD-B136-01747DB21426}"/>
                </a:ext>
              </a:extLst>
            </p:cNvPr>
            <p:cNvCxnSpPr>
              <a:cxnSpLocks noChangeShapeType="1"/>
            </p:cNvCxnSpPr>
            <p:nvPr/>
          </p:nvCxnSpPr>
          <p:spPr bwMode="auto">
            <a:xfrm>
              <a:off x="2448" y="2352"/>
              <a:ext cx="0"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AutoShape 14">
              <a:extLst>
                <a:ext uri="{FF2B5EF4-FFF2-40B4-BE49-F238E27FC236}">
                  <a16:creationId xmlns:a16="http://schemas.microsoft.com/office/drawing/2014/main" id="{D8AE7637-35F8-459D-B9C6-34E1C5F1C1F9}"/>
                </a:ext>
              </a:extLst>
            </p:cNvPr>
            <p:cNvCxnSpPr>
              <a:cxnSpLocks noChangeShapeType="1"/>
            </p:cNvCxnSpPr>
            <p:nvPr/>
          </p:nvCxnSpPr>
          <p:spPr bwMode="auto">
            <a:xfrm flipV="1">
              <a:off x="2448" y="2544"/>
              <a:ext cx="144" cy="4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AutoShape 15">
              <a:extLst>
                <a:ext uri="{FF2B5EF4-FFF2-40B4-BE49-F238E27FC236}">
                  <a16:creationId xmlns:a16="http://schemas.microsoft.com/office/drawing/2014/main" id="{9692E981-A6A4-401A-8083-40EEF7C9F598}"/>
                </a:ext>
              </a:extLst>
            </p:cNvPr>
            <p:cNvCxnSpPr>
              <a:cxnSpLocks noChangeShapeType="1"/>
            </p:cNvCxnSpPr>
            <p:nvPr/>
          </p:nvCxnSpPr>
          <p:spPr bwMode="auto">
            <a:xfrm>
              <a:off x="2592" y="2544"/>
              <a:ext cx="0" cy="9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AutoShape 16">
              <a:extLst>
                <a:ext uri="{FF2B5EF4-FFF2-40B4-BE49-F238E27FC236}">
                  <a16:creationId xmlns:a16="http://schemas.microsoft.com/office/drawing/2014/main" id="{9DB3AF19-7D48-46CD-BCBC-CE0A1F3665DF}"/>
                </a:ext>
              </a:extLst>
            </p:cNvPr>
            <p:cNvCxnSpPr>
              <a:cxnSpLocks noChangeShapeType="1"/>
            </p:cNvCxnSpPr>
            <p:nvPr/>
          </p:nvCxnSpPr>
          <p:spPr bwMode="auto">
            <a:xfrm>
              <a:off x="2592" y="2640"/>
              <a:ext cx="192" cy="144"/>
            </a:xfrm>
            <a:prstGeom prst="straightConnector1">
              <a:avLst/>
            </a:prstGeom>
            <a:noFill/>
            <a:ln w="44450">
              <a:solidFill>
                <a:srgbClr val="FF00FF"/>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AutoShape 17">
              <a:extLst>
                <a:ext uri="{FF2B5EF4-FFF2-40B4-BE49-F238E27FC236}">
                  <a16:creationId xmlns:a16="http://schemas.microsoft.com/office/drawing/2014/main" id="{B826731B-2A66-4C28-8C15-5C0A5B60D7C5}"/>
                </a:ext>
              </a:extLst>
            </p:cNvPr>
            <p:cNvCxnSpPr>
              <a:cxnSpLocks noChangeShapeType="1"/>
            </p:cNvCxnSpPr>
            <p:nvPr/>
          </p:nvCxnSpPr>
          <p:spPr bwMode="auto">
            <a:xfrm flipH="1">
              <a:off x="1200" y="1584"/>
              <a:ext cx="240" cy="144"/>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AutoShape 18">
              <a:extLst>
                <a:ext uri="{FF2B5EF4-FFF2-40B4-BE49-F238E27FC236}">
                  <a16:creationId xmlns:a16="http://schemas.microsoft.com/office/drawing/2014/main" id="{EEA6968E-0229-4F3D-A845-A9BC13368B44}"/>
                </a:ext>
              </a:extLst>
            </p:cNvPr>
            <p:cNvCxnSpPr>
              <a:cxnSpLocks noChangeShapeType="1"/>
            </p:cNvCxnSpPr>
            <p:nvPr/>
          </p:nvCxnSpPr>
          <p:spPr bwMode="auto">
            <a:xfrm flipH="1" flipV="1">
              <a:off x="912" y="1392"/>
              <a:ext cx="288"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4" name="Group 6">
            <a:extLst>
              <a:ext uri="{FF2B5EF4-FFF2-40B4-BE49-F238E27FC236}">
                <a16:creationId xmlns:a16="http://schemas.microsoft.com/office/drawing/2014/main" id="{886815CB-A705-488E-8352-CD9005444E34}"/>
              </a:ext>
            </a:extLst>
          </p:cNvPr>
          <p:cNvGrpSpPr>
            <a:grpSpLocks/>
          </p:cNvGrpSpPr>
          <p:nvPr/>
        </p:nvGrpSpPr>
        <p:grpSpPr bwMode="auto">
          <a:xfrm rot="3697046">
            <a:off x="5149017" y="4790847"/>
            <a:ext cx="702548" cy="418081"/>
            <a:chOff x="912" y="1392"/>
            <a:chExt cx="1872" cy="1392"/>
          </a:xfrm>
        </p:grpSpPr>
        <p:cxnSp>
          <p:nvCxnSpPr>
            <p:cNvPr id="65" name="AutoShape 7">
              <a:extLst>
                <a:ext uri="{FF2B5EF4-FFF2-40B4-BE49-F238E27FC236}">
                  <a16:creationId xmlns:a16="http://schemas.microsoft.com/office/drawing/2014/main" id="{1B7BDBE8-4950-488E-850C-B091D5678C04}"/>
                </a:ext>
              </a:extLst>
            </p:cNvPr>
            <p:cNvCxnSpPr>
              <a:cxnSpLocks noChangeShapeType="1"/>
            </p:cNvCxnSpPr>
            <p:nvPr/>
          </p:nvCxnSpPr>
          <p:spPr bwMode="auto">
            <a:xfrm>
              <a:off x="1440" y="1584"/>
              <a:ext cx="48"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AutoShape 8">
              <a:extLst>
                <a:ext uri="{FF2B5EF4-FFF2-40B4-BE49-F238E27FC236}">
                  <a16:creationId xmlns:a16="http://schemas.microsoft.com/office/drawing/2014/main" id="{F46A3214-9659-4C0C-907A-1C3794AEAD59}"/>
                </a:ext>
              </a:extLst>
            </p:cNvPr>
            <p:cNvCxnSpPr>
              <a:cxnSpLocks noChangeShapeType="1"/>
            </p:cNvCxnSpPr>
            <p:nvPr/>
          </p:nvCxnSpPr>
          <p:spPr bwMode="auto">
            <a:xfrm flipV="1">
              <a:off x="1488" y="1776"/>
              <a:ext cx="432"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AutoShape 9">
              <a:extLst>
                <a:ext uri="{FF2B5EF4-FFF2-40B4-BE49-F238E27FC236}">
                  <a16:creationId xmlns:a16="http://schemas.microsoft.com/office/drawing/2014/main" id="{F9A7D1A7-9C16-4FA7-BE19-D42C2E0782F7}"/>
                </a:ext>
              </a:extLst>
            </p:cNvPr>
            <p:cNvCxnSpPr>
              <a:cxnSpLocks noChangeShapeType="1"/>
            </p:cNvCxnSpPr>
            <p:nvPr/>
          </p:nvCxnSpPr>
          <p:spPr bwMode="auto">
            <a:xfrm flipH="1">
              <a:off x="1824" y="1776"/>
              <a:ext cx="96"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AutoShape 10">
              <a:extLst>
                <a:ext uri="{FF2B5EF4-FFF2-40B4-BE49-F238E27FC236}">
                  <a16:creationId xmlns:a16="http://schemas.microsoft.com/office/drawing/2014/main" id="{0B85683B-F2A1-4104-A3D6-E16DE8BFCCF7}"/>
                </a:ext>
              </a:extLst>
            </p:cNvPr>
            <p:cNvCxnSpPr>
              <a:cxnSpLocks noChangeShapeType="1"/>
            </p:cNvCxnSpPr>
            <p:nvPr/>
          </p:nvCxnSpPr>
          <p:spPr bwMode="auto">
            <a:xfrm flipV="1">
              <a:off x="1824" y="2064"/>
              <a:ext cx="432"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AutoShape 11">
              <a:extLst>
                <a:ext uri="{FF2B5EF4-FFF2-40B4-BE49-F238E27FC236}">
                  <a16:creationId xmlns:a16="http://schemas.microsoft.com/office/drawing/2014/main" id="{4032B26D-B5B2-440A-A99B-F9D2548E4168}"/>
                </a:ext>
              </a:extLst>
            </p:cNvPr>
            <p:cNvCxnSpPr>
              <a:cxnSpLocks noChangeShapeType="1"/>
            </p:cNvCxnSpPr>
            <p:nvPr/>
          </p:nvCxnSpPr>
          <p:spPr bwMode="auto">
            <a:xfrm flipH="1">
              <a:off x="2160" y="2064"/>
              <a:ext cx="96" cy="48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AutoShape 12">
              <a:extLst>
                <a:ext uri="{FF2B5EF4-FFF2-40B4-BE49-F238E27FC236}">
                  <a16:creationId xmlns:a16="http://schemas.microsoft.com/office/drawing/2014/main" id="{27A7F318-C456-4080-8F9D-C5CEDD7E1848}"/>
                </a:ext>
              </a:extLst>
            </p:cNvPr>
            <p:cNvCxnSpPr>
              <a:cxnSpLocks noChangeShapeType="1"/>
            </p:cNvCxnSpPr>
            <p:nvPr/>
          </p:nvCxnSpPr>
          <p:spPr bwMode="auto">
            <a:xfrm flipV="1">
              <a:off x="2160" y="2352"/>
              <a:ext cx="288" cy="192"/>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AutoShape 13">
              <a:extLst>
                <a:ext uri="{FF2B5EF4-FFF2-40B4-BE49-F238E27FC236}">
                  <a16:creationId xmlns:a16="http://schemas.microsoft.com/office/drawing/2014/main" id="{1701A7BD-B87A-4CB6-8976-DAEDB61D7E02}"/>
                </a:ext>
              </a:extLst>
            </p:cNvPr>
            <p:cNvCxnSpPr>
              <a:cxnSpLocks noChangeShapeType="1"/>
            </p:cNvCxnSpPr>
            <p:nvPr/>
          </p:nvCxnSpPr>
          <p:spPr bwMode="auto">
            <a:xfrm>
              <a:off x="2448" y="2352"/>
              <a:ext cx="0"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AutoShape 14">
              <a:extLst>
                <a:ext uri="{FF2B5EF4-FFF2-40B4-BE49-F238E27FC236}">
                  <a16:creationId xmlns:a16="http://schemas.microsoft.com/office/drawing/2014/main" id="{455B6BA9-198B-46B9-B0BE-EA1E0CD6C942}"/>
                </a:ext>
              </a:extLst>
            </p:cNvPr>
            <p:cNvCxnSpPr>
              <a:cxnSpLocks noChangeShapeType="1"/>
            </p:cNvCxnSpPr>
            <p:nvPr/>
          </p:nvCxnSpPr>
          <p:spPr bwMode="auto">
            <a:xfrm flipV="1">
              <a:off x="2448" y="2544"/>
              <a:ext cx="144" cy="4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AutoShape 15">
              <a:extLst>
                <a:ext uri="{FF2B5EF4-FFF2-40B4-BE49-F238E27FC236}">
                  <a16:creationId xmlns:a16="http://schemas.microsoft.com/office/drawing/2014/main" id="{F039115C-6D26-4366-89DE-12CE4102DDBC}"/>
                </a:ext>
              </a:extLst>
            </p:cNvPr>
            <p:cNvCxnSpPr>
              <a:cxnSpLocks noChangeShapeType="1"/>
            </p:cNvCxnSpPr>
            <p:nvPr/>
          </p:nvCxnSpPr>
          <p:spPr bwMode="auto">
            <a:xfrm>
              <a:off x="2592" y="2544"/>
              <a:ext cx="0" cy="9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AutoShape 16">
              <a:extLst>
                <a:ext uri="{FF2B5EF4-FFF2-40B4-BE49-F238E27FC236}">
                  <a16:creationId xmlns:a16="http://schemas.microsoft.com/office/drawing/2014/main" id="{8961EECF-D22A-4F49-8715-E1BD120B255C}"/>
                </a:ext>
              </a:extLst>
            </p:cNvPr>
            <p:cNvCxnSpPr>
              <a:cxnSpLocks noChangeShapeType="1"/>
            </p:cNvCxnSpPr>
            <p:nvPr/>
          </p:nvCxnSpPr>
          <p:spPr bwMode="auto">
            <a:xfrm>
              <a:off x="2592" y="2640"/>
              <a:ext cx="192" cy="144"/>
            </a:xfrm>
            <a:prstGeom prst="straightConnector1">
              <a:avLst/>
            </a:prstGeom>
            <a:noFill/>
            <a:ln w="44450">
              <a:solidFill>
                <a:srgbClr val="FF00FF"/>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AutoShape 17">
              <a:extLst>
                <a:ext uri="{FF2B5EF4-FFF2-40B4-BE49-F238E27FC236}">
                  <a16:creationId xmlns:a16="http://schemas.microsoft.com/office/drawing/2014/main" id="{3B57C42F-E954-4297-8AC7-84C3596AF044}"/>
                </a:ext>
              </a:extLst>
            </p:cNvPr>
            <p:cNvCxnSpPr>
              <a:cxnSpLocks noChangeShapeType="1"/>
            </p:cNvCxnSpPr>
            <p:nvPr/>
          </p:nvCxnSpPr>
          <p:spPr bwMode="auto">
            <a:xfrm flipH="1">
              <a:off x="1200" y="1584"/>
              <a:ext cx="240" cy="144"/>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AutoShape 18">
              <a:extLst>
                <a:ext uri="{FF2B5EF4-FFF2-40B4-BE49-F238E27FC236}">
                  <a16:creationId xmlns:a16="http://schemas.microsoft.com/office/drawing/2014/main" id="{C25F5AA1-8200-4752-90E6-F7D439E27509}"/>
                </a:ext>
              </a:extLst>
            </p:cNvPr>
            <p:cNvCxnSpPr>
              <a:cxnSpLocks noChangeShapeType="1"/>
            </p:cNvCxnSpPr>
            <p:nvPr/>
          </p:nvCxnSpPr>
          <p:spPr bwMode="auto">
            <a:xfrm flipH="1" flipV="1">
              <a:off x="912" y="1392"/>
              <a:ext cx="288"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7" name="Group 6">
            <a:extLst>
              <a:ext uri="{FF2B5EF4-FFF2-40B4-BE49-F238E27FC236}">
                <a16:creationId xmlns:a16="http://schemas.microsoft.com/office/drawing/2014/main" id="{C4A11DE0-F5F8-4C4B-A68E-8E3B6768ED5D}"/>
              </a:ext>
            </a:extLst>
          </p:cNvPr>
          <p:cNvGrpSpPr>
            <a:grpSpLocks/>
          </p:cNvGrpSpPr>
          <p:nvPr/>
        </p:nvGrpSpPr>
        <p:grpSpPr bwMode="auto">
          <a:xfrm rot="6837277">
            <a:off x="4618771" y="4711698"/>
            <a:ext cx="702548" cy="418081"/>
            <a:chOff x="912" y="1392"/>
            <a:chExt cx="1872" cy="1392"/>
          </a:xfrm>
        </p:grpSpPr>
        <p:cxnSp>
          <p:nvCxnSpPr>
            <p:cNvPr id="78" name="AutoShape 7">
              <a:extLst>
                <a:ext uri="{FF2B5EF4-FFF2-40B4-BE49-F238E27FC236}">
                  <a16:creationId xmlns:a16="http://schemas.microsoft.com/office/drawing/2014/main" id="{0635D50F-2917-402F-BB8B-1033E17E4A16}"/>
                </a:ext>
              </a:extLst>
            </p:cNvPr>
            <p:cNvCxnSpPr>
              <a:cxnSpLocks noChangeShapeType="1"/>
            </p:cNvCxnSpPr>
            <p:nvPr/>
          </p:nvCxnSpPr>
          <p:spPr bwMode="auto">
            <a:xfrm>
              <a:off x="1440" y="1584"/>
              <a:ext cx="48"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AutoShape 8">
              <a:extLst>
                <a:ext uri="{FF2B5EF4-FFF2-40B4-BE49-F238E27FC236}">
                  <a16:creationId xmlns:a16="http://schemas.microsoft.com/office/drawing/2014/main" id="{E42426C9-69CD-451A-903C-11C50512ED70}"/>
                </a:ext>
              </a:extLst>
            </p:cNvPr>
            <p:cNvCxnSpPr>
              <a:cxnSpLocks noChangeShapeType="1"/>
            </p:cNvCxnSpPr>
            <p:nvPr/>
          </p:nvCxnSpPr>
          <p:spPr bwMode="auto">
            <a:xfrm flipV="1">
              <a:off x="1488" y="1776"/>
              <a:ext cx="432"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AutoShape 9">
              <a:extLst>
                <a:ext uri="{FF2B5EF4-FFF2-40B4-BE49-F238E27FC236}">
                  <a16:creationId xmlns:a16="http://schemas.microsoft.com/office/drawing/2014/main" id="{97C81382-0239-4B97-B467-2BFFD130CA2D}"/>
                </a:ext>
              </a:extLst>
            </p:cNvPr>
            <p:cNvCxnSpPr>
              <a:cxnSpLocks noChangeShapeType="1"/>
            </p:cNvCxnSpPr>
            <p:nvPr/>
          </p:nvCxnSpPr>
          <p:spPr bwMode="auto">
            <a:xfrm flipH="1">
              <a:off x="1824" y="1776"/>
              <a:ext cx="96"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AutoShape 10">
              <a:extLst>
                <a:ext uri="{FF2B5EF4-FFF2-40B4-BE49-F238E27FC236}">
                  <a16:creationId xmlns:a16="http://schemas.microsoft.com/office/drawing/2014/main" id="{46CB04B7-AF9B-4865-B219-DF9611EC2280}"/>
                </a:ext>
              </a:extLst>
            </p:cNvPr>
            <p:cNvCxnSpPr>
              <a:cxnSpLocks noChangeShapeType="1"/>
            </p:cNvCxnSpPr>
            <p:nvPr/>
          </p:nvCxnSpPr>
          <p:spPr bwMode="auto">
            <a:xfrm flipV="1">
              <a:off x="1824" y="2064"/>
              <a:ext cx="432"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AutoShape 11">
              <a:extLst>
                <a:ext uri="{FF2B5EF4-FFF2-40B4-BE49-F238E27FC236}">
                  <a16:creationId xmlns:a16="http://schemas.microsoft.com/office/drawing/2014/main" id="{D28B6917-71A7-42C6-94FA-988234481BD3}"/>
                </a:ext>
              </a:extLst>
            </p:cNvPr>
            <p:cNvCxnSpPr>
              <a:cxnSpLocks noChangeShapeType="1"/>
            </p:cNvCxnSpPr>
            <p:nvPr/>
          </p:nvCxnSpPr>
          <p:spPr bwMode="auto">
            <a:xfrm flipH="1">
              <a:off x="2160" y="2064"/>
              <a:ext cx="96" cy="48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AutoShape 12">
              <a:extLst>
                <a:ext uri="{FF2B5EF4-FFF2-40B4-BE49-F238E27FC236}">
                  <a16:creationId xmlns:a16="http://schemas.microsoft.com/office/drawing/2014/main" id="{79A6A250-4849-4E4B-BB4A-600BB134240A}"/>
                </a:ext>
              </a:extLst>
            </p:cNvPr>
            <p:cNvCxnSpPr>
              <a:cxnSpLocks noChangeShapeType="1"/>
            </p:cNvCxnSpPr>
            <p:nvPr/>
          </p:nvCxnSpPr>
          <p:spPr bwMode="auto">
            <a:xfrm flipV="1">
              <a:off x="2160" y="2352"/>
              <a:ext cx="288" cy="192"/>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AutoShape 13">
              <a:extLst>
                <a:ext uri="{FF2B5EF4-FFF2-40B4-BE49-F238E27FC236}">
                  <a16:creationId xmlns:a16="http://schemas.microsoft.com/office/drawing/2014/main" id="{11C50F6E-13F5-47CA-839F-F66C5612F30D}"/>
                </a:ext>
              </a:extLst>
            </p:cNvPr>
            <p:cNvCxnSpPr>
              <a:cxnSpLocks noChangeShapeType="1"/>
            </p:cNvCxnSpPr>
            <p:nvPr/>
          </p:nvCxnSpPr>
          <p:spPr bwMode="auto">
            <a:xfrm>
              <a:off x="2448" y="2352"/>
              <a:ext cx="0"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AutoShape 14">
              <a:extLst>
                <a:ext uri="{FF2B5EF4-FFF2-40B4-BE49-F238E27FC236}">
                  <a16:creationId xmlns:a16="http://schemas.microsoft.com/office/drawing/2014/main" id="{CF626817-4B03-49D7-8F6C-98F939AA9FF2}"/>
                </a:ext>
              </a:extLst>
            </p:cNvPr>
            <p:cNvCxnSpPr>
              <a:cxnSpLocks noChangeShapeType="1"/>
            </p:cNvCxnSpPr>
            <p:nvPr/>
          </p:nvCxnSpPr>
          <p:spPr bwMode="auto">
            <a:xfrm flipV="1">
              <a:off x="2448" y="2544"/>
              <a:ext cx="144" cy="4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AutoShape 15">
              <a:extLst>
                <a:ext uri="{FF2B5EF4-FFF2-40B4-BE49-F238E27FC236}">
                  <a16:creationId xmlns:a16="http://schemas.microsoft.com/office/drawing/2014/main" id="{FACCDCDD-4BF0-4FC2-BD44-69FCE913D103}"/>
                </a:ext>
              </a:extLst>
            </p:cNvPr>
            <p:cNvCxnSpPr>
              <a:cxnSpLocks noChangeShapeType="1"/>
            </p:cNvCxnSpPr>
            <p:nvPr/>
          </p:nvCxnSpPr>
          <p:spPr bwMode="auto">
            <a:xfrm>
              <a:off x="2592" y="2544"/>
              <a:ext cx="0" cy="9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AutoShape 16">
              <a:extLst>
                <a:ext uri="{FF2B5EF4-FFF2-40B4-BE49-F238E27FC236}">
                  <a16:creationId xmlns:a16="http://schemas.microsoft.com/office/drawing/2014/main" id="{56D86C79-4DE3-4DEB-8640-C78CE03980A4}"/>
                </a:ext>
              </a:extLst>
            </p:cNvPr>
            <p:cNvCxnSpPr>
              <a:cxnSpLocks noChangeShapeType="1"/>
            </p:cNvCxnSpPr>
            <p:nvPr/>
          </p:nvCxnSpPr>
          <p:spPr bwMode="auto">
            <a:xfrm>
              <a:off x="2592" y="2640"/>
              <a:ext cx="192" cy="144"/>
            </a:xfrm>
            <a:prstGeom prst="straightConnector1">
              <a:avLst/>
            </a:prstGeom>
            <a:noFill/>
            <a:ln w="44450">
              <a:solidFill>
                <a:srgbClr val="FF00FF"/>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AutoShape 17">
              <a:extLst>
                <a:ext uri="{FF2B5EF4-FFF2-40B4-BE49-F238E27FC236}">
                  <a16:creationId xmlns:a16="http://schemas.microsoft.com/office/drawing/2014/main" id="{C2A6CD33-A8F0-432E-BB2D-688B01E9F190}"/>
                </a:ext>
              </a:extLst>
            </p:cNvPr>
            <p:cNvCxnSpPr>
              <a:cxnSpLocks noChangeShapeType="1"/>
            </p:cNvCxnSpPr>
            <p:nvPr/>
          </p:nvCxnSpPr>
          <p:spPr bwMode="auto">
            <a:xfrm flipH="1">
              <a:off x="1200" y="1584"/>
              <a:ext cx="240" cy="144"/>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AutoShape 18">
              <a:extLst>
                <a:ext uri="{FF2B5EF4-FFF2-40B4-BE49-F238E27FC236}">
                  <a16:creationId xmlns:a16="http://schemas.microsoft.com/office/drawing/2014/main" id="{5A7A8F6D-2DC2-43D3-9AD5-21B0906244E5}"/>
                </a:ext>
              </a:extLst>
            </p:cNvPr>
            <p:cNvCxnSpPr>
              <a:cxnSpLocks noChangeShapeType="1"/>
            </p:cNvCxnSpPr>
            <p:nvPr/>
          </p:nvCxnSpPr>
          <p:spPr bwMode="auto">
            <a:xfrm flipH="1" flipV="1">
              <a:off x="912" y="1392"/>
              <a:ext cx="288"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0" name="Group 6">
            <a:extLst>
              <a:ext uri="{FF2B5EF4-FFF2-40B4-BE49-F238E27FC236}">
                <a16:creationId xmlns:a16="http://schemas.microsoft.com/office/drawing/2014/main" id="{37C7C934-3682-4834-85E2-D0A07E07D028}"/>
              </a:ext>
            </a:extLst>
          </p:cNvPr>
          <p:cNvGrpSpPr>
            <a:grpSpLocks/>
          </p:cNvGrpSpPr>
          <p:nvPr/>
        </p:nvGrpSpPr>
        <p:grpSpPr bwMode="auto">
          <a:xfrm rot="19879694">
            <a:off x="3017707" y="4248336"/>
            <a:ext cx="702548" cy="418081"/>
            <a:chOff x="912" y="1392"/>
            <a:chExt cx="1872" cy="1392"/>
          </a:xfrm>
        </p:grpSpPr>
        <p:cxnSp>
          <p:nvCxnSpPr>
            <p:cNvPr id="91" name="AutoShape 7">
              <a:extLst>
                <a:ext uri="{FF2B5EF4-FFF2-40B4-BE49-F238E27FC236}">
                  <a16:creationId xmlns:a16="http://schemas.microsoft.com/office/drawing/2014/main" id="{838187C0-E19C-4CDE-9A1B-ED0F907638D5}"/>
                </a:ext>
              </a:extLst>
            </p:cNvPr>
            <p:cNvCxnSpPr>
              <a:cxnSpLocks noChangeShapeType="1"/>
            </p:cNvCxnSpPr>
            <p:nvPr/>
          </p:nvCxnSpPr>
          <p:spPr bwMode="auto">
            <a:xfrm>
              <a:off x="1440" y="1584"/>
              <a:ext cx="48"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AutoShape 8">
              <a:extLst>
                <a:ext uri="{FF2B5EF4-FFF2-40B4-BE49-F238E27FC236}">
                  <a16:creationId xmlns:a16="http://schemas.microsoft.com/office/drawing/2014/main" id="{F737B639-F447-4728-BF48-59B17B7AB06F}"/>
                </a:ext>
              </a:extLst>
            </p:cNvPr>
            <p:cNvCxnSpPr>
              <a:cxnSpLocks noChangeShapeType="1"/>
            </p:cNvCxnSpPr>
            <p:nvPr/>
          </p:nvCxnSpPr>
          <p:spPr bwMode="auto">
            <a:xfrm flipV="1">
              <a:off x="1488" y="1776"/>
              <a:ext cx="432"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AutoShape 9">
              <a:extLst>
                <a:ext uri="{FF2B5EF4-FFF2-40B4-BE49-F238E27FC236}">
                  <a16:creationId xmlns:a16="http://schemas.microsoft.com/office/drawing/2014/main" id="{776EAFD7-D4EC-4F4B-8853-9F5B02418255}"/>
                </a:ext>
              </a:extLst>
            </p:cNvPr>
            <p:cNvCxnSpPr>
              <a:cxnSpLocks noChangeShapeType="1"/>
            </p:cNvCxnSpPr>
            <p:nvPr/>
          </p:nvCxnSpPr>
          <p:spPr bwMode="auto">
            <a:xfrm flipH="1">
              <a:off x="1824" y="1776"/>
              <a:ext cx="96" cy="52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AutoShape 10">
              <a:extLst>
                <a:ext uri="{FF2B5EF4-FFF2-40B4-BE49-F238E27FC236}">
                  <a16:creationId xmlns:a16="http://schemas.microsoft.com/office/drawing/2014/main" id="{0DE00495-D7CD-40F4-BC4E-CA27865763D5}"/>
                </a:ext>
              </a:extLst>
            </p:cNvPr>
            <p:cNvCxnSpPr>
              <a:cxnSpLocks noChangeShapeType="1"/>
            </p:cNvCxnSpPr>
            <p:nvPr/>
          </p:nvCxnSpPr>
          <p:spPr bwMode="auto">
            <a:xfrm flipV="1">
              <a:off x="1824" y="2064"/>
              <a:ext cx="432"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AutoShape 11">
              <a:extLst>
                <a:ext uri="{FF2B5EF4-FFF2-40B4-BE49-F238E27FC236}">
                  <a16:creationId xmlns:a16="http://schemas.microsoft.com/office/drawing/2014/main" id="{42FBDB88-ABB6-4EB5-AB35-0FBEDCF0D214}"/>
                </a:ext>
              </a:extLst>
            </p:cNvPr>
            <p:cNvCxnSpPr>
              <a:cxnSpLocks noChangeShapeType="1"/>
            </p:cNvCxnSpPr>
            <p:nvPr/>
          </p:nvCxnSpPr>
          <p:spPr bwMode="auto">
            <a:xfrm flipH="1">
              <a:off x="2160" y="2064"/>
              <a:ext cx="96" cy="48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AutoShape 12">
              <a:extLst>
                <a:ext uri="{FF2B5EF4-FFF2-40B4-BE49-F238E27FC236}">
                  <a16:creationId xmlns:a16="http://schemas.microsoft.com/office/drawing/2014/main" id="{DD7F42F8-C2DB-453C-B103-3E3CFBB7E844}"/>
                </a:ext>
              </a:extLst>
            </p:cNvPr>
            <p:cNvCxnSpPr>
              <a:cxnSpLocks noChangeShapeType="1"/>
            </p:cNvCxnSpPr>
            <p:nvPr/>
          </p:nvCxnSpPr>
          <p:spPr bwMode="auto">
            <a:xfrm flipV="1">
              <a:off x="2160" y="2352"/>
              <a:ext cx="288" cy="192"/>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AutoShape 13">
              <a:extLst>
                <a:ext uri="{FF2B5EF4-FFF2-40B4-BE49-F238E27FC236}">
                  <a16:creationId xmlns:a16="http://schemas.microsoft.com/office/drawing/2014/main" id="{268EE3F2-75C5-4B36-AE56-6B659F7F7A59}"/>
                </a:ext>
              </a:extLst>
            </p:cNvPr>
            <p:cNvCxnSpPr>
              <a:cxnSpLocks noChangeShapeType="1"/>
            </p:cNvCxnSpPr>
            <p:nvPr/>
          </p:nvCxnSpPr>
          <p:spPr bwMode="auto">
            <a:xfrm>
              <a:off x="2448" y="2352"/>
              <a:ext cx="0" cy="240"/>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AutoShape 14">
              <a:extLst>
                <a:ext uri="{FF2B5EF4-FFF2-40B4-BE49-F238E27FC236}">
                  <a16:creationId xmlns:a16="http://schemas.microsoft.com/office/drawing/2014/main" id="{A65B3B85-7CAB-47C1-BE3B-8D1B65B955A2}"/>
                </a:ext>
              </a:extLst>
            </p:cNvPr>
            <p:cNvCxnSpPr>
              <a:cxnSpLocks noChangeShapeType="1"/>
            </p:cNvCxnSpPr>
            <p:nvPr/>
          </p:nvCxnSpPr>
          <p:spPr bwMode="auto">
            <a:xfrm flipV="1">
              <a:off x="2448" y="2544"/>
              <a:ext cx="144" cy="48"/>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AutoShape 15">
              <a:extLst>
                <a:ext uri="{FF2B5EF4-FFF2-40B4-BE49-F238E27FC236}">
                  <a16:creationId xmlns:a16="http://schemas.microsoft.com/office/drawing/2014/main" id="{DD02C768-FD54-4C19-A180-37751FE3EB26}"/>
                </a:ext>
              </a:extLst>
            </p:cNvPr>
            <p:cNvCxnSpPr>
              <a:cxnSpLocks noChangeShapeType="1"/>
            </p:cNvCxnSpPr>
            <p:nvPr/>
          </p:nvCxnSpPr>
          <p:spPr bwMode="auto">
            <a:xfrm>
              <a:off x="2592" y="2544"/>
              <a:ext cx="0" cy="9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AutoShape 16">
              <a:extLst>
                <a:ext uri="{FF2B5EF4-FFF2-40B4-BE49-F238E27FC236}">
                  <a16:creationId xmlns:a16="http://schemas.microsoft.com/office/drawing/2014/main" id="{7E05B966-BFC9-4507-BDE8-12F273DAF2C6}"/>
                </a:ext>
              </a:extLst>
            </p:cNvPr>
            <p:cNvCxnSpPr>
              <a:cxnSpLocks noChangeShapeType="1"/>
            </p:cNvCxnSpPr>
            <p:nvPr/>
          </p:nvCxnSpPr>
          <p:spPr bwMode="auto">
            <a:xfrm>
              <a:off x="2592" y="2640"/>
              <a:ext cx="192" cy="144"/>
            </a:xfrm>
            <a:prstGeom prst="straightConnector1">
              <a:avLst/>
            </a:prstGeom>
            <a:noFill/>
            <a:ln w="44450">
              <a:solidFill>
                <a:srgbClr val="FF00FF"/>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AutoShape 17">
              <a:extLst>
                <a:ext uri="{FF2B5EF4-FFF2-40B4-BE49-F238E27FC236}">
                  <a16:creationId xmlns:a16="http://schemas.microsoft.com/office/drawing/2014/main" id="{3F6DF446-162A-419A-B569-10147B26BCBF}"/>
                </a:ext>
              </a:extLst>
            </p:cNvPr>
            <p:cNvCxnSpPr>
              <a:cxnSpLocks noChangeShapeType="1"/>
            </p:cNvCxnSpPr>
            <p:nvPr/>
          </p:nvCxnSpPr>
          <p:spPr bwMode="auto">
            <a:xfrm flipH="1">
              <a:off x="1200" y="1584"/>
              <a:ext cx="240" cy="144"/>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AutoShape 18">
              <a:extLst>
                <a:ext uri="{FF2B5EF4-FFF2-40B4-BE49-F238E27FC236}">
                  <a16:creationId xmlns:a16="http://schemas.microsoft.com/office/drawing/2014/main" id="{C25455A3-882F-4288-8B3A-5A8F7172CE94}"/>
                </a:ext>
              </a:extLst>
            </p:cNvPr>
            <p:cNvCxnSpPr>
              <a:cxnSpLocks noChangeShapeType="1"/>
            </p:cNvCxnSpPr>
            <p:nvPr/>
          </p:nvCxnSpPr>
          <p:spPr bwMode="auto">
            <a:xfrm flipH="1" flipV="1">
              <a:off x="912" y="1392"/>
              <a:ext cx="288" cy="336"/>
            </a:xfrm>
            <a:prstGeom prst="straightConnector1">
              <a:avLst/>
            </a:prstGeom>
            <a:noFill/>
            <a:ln w="444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87307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1000"/>
                                        <p:tgtEl>
                                          <p:spTgt spid="10"/>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nodeType="clickEffect">
                                  <p:stCondLst>
                                    <p:cond delay="0"/>
                                  </p:stCondLst>
                                  <p:childTnLst>
                                    <p:animMotion origin="layout" path="M -2.08333E-6 1.48148E-6 L 0.17422 -0.00278 " pathEditMode="relative" rAng="0" ptsTypes="AA">
                                      <p:cBhvr>
                                        <p:cTn id="34" dur="2000" fill="hold"/>
                                        <p:tgtEl>
                                          <p:spTgt spid="90"/>
                                        </p:tgtEl>
                                        <p:attrNameLst>
                                          <p:attrName>ppt_x</p:attrName>
                                          <p:attrName>ppt_y</p:attrName>
                                        </p:attrNameLst>
                                      </p:cBhvr>
                                      <p:rCtr x="8711" y="-139"/>
                                    </p:animMotion>
                                  </p:childTnLst>
                                </p:cTn>
                              </p:par>
                            </p:childTnLst>
                          </p:cTn>
                        </p:par>
                        <p:par>
                          <p:cTn id="35" fill="hold">
                            <p:stCondLst>
                              <p:cond delay="2000"/>
                            </p:stCondLst>
                            <p:childTnLst>
                              <p:par>
                                <p:cTn id="36" presetID="10" presetClass="exit" presetSubtype="0" fill="hold" nodeType="afterEffect">
                                  <p:stCondLst>
                                    <p:cond delay="0"/>
                                  </p:stCondLst>
                                  <p:childTnLst>
                                    <p:animEffect transition="out" filter="fade">
                                      <p:cBhvr>
                                        <p:cTn id="37" dur="500"/>
                                        <p:tgtEl>
                                          <p:spTgt spid="90"/>
                                        </p:tgtEl>
                                      </p:cBhvr>
                                    </p:animEffect>
                                    <p:set>
                                      <p:cBhvr>
                                        <p:cTn id="38" dur="1" fill="hold">
                                          <p:stCondLst>
                                            <p:cond delay="499"/>
                                          </p:stCondLst>
                                        </p:cTn>
                                        <p:tgtEl>
                                          <p:spTgt spid="90"/>
                                        </p:tgtEl>
                                        <p:attrNameLst>
                                          <p:attrName>style.visibility</p:attrName>
                                        </p:attrNameLst>
                                      </p:cBhvr>
                                      <p:to>
                                        <p:strVal val="hidden"/>
                                      </p:to>
                                    </p:se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10"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childTnLst>
                          </p:cTn>
                        </p:par>
                        <p:par>
                          <p:cTn id="58" fill="hold">
                            <p:stCondLst>
                              <p:cond delay="3000"/>
                            </p:stCondLst>
                            <p:childTnLst>
                              <p:par>
                                <p:cTn id="59" presetID="35" presetClass="path" presetSubtype="0" accel="50000" decel="50000" fill="hold" nodeType="afterEffect">
                                  <p:stCondLst>
                                    <p:cond delay="0"/>
                                  </p:stCondLst>
                                  <p:childTnLst>
                                    <p:animMotion origin="layout" path="M 6.25E-7 2.96296E-6 L -0.36641 -0.39468 " pathEditMode="relative" rAng="0" ptsTypes="AA">
                                      <p:cBhvr>
                                        <p:cTn id="60" dur="2000" fill="hold"/>
                                        <p:tgtEl>
                                          <p:spTgt spid="12"/>
                                        </p:tgtEl>
                                        <p:attrNameLst>
                                          <p:attrName>ppt_x</p:attrName>
                                          <p:attrName>ppt_y</p:attrName>
                                        </p:attrNameLst>
                                      </p:cBhvr>
                                      <p:rCtr x="-18320" y="-19745"/>
                                    </p:animMotion>
                                  </p:childTnLst>
                                </p:cTn>
                              </p:par>
                              <p:par>
                                <p:cTn id="61" presetID="64" presetClass="path" presetSubtype="0" accel="50000" decel="50000" fill="hold" nodeType="withEffect">
                                  <p:stCondLst>
                                    <p:cond delay="0"/>
                                  </p:stCondLst>
                                  <p:childTnLst>
                                    <p:animMotion origin="layout" path="M -1.66667E-6 -1.48148E-6 L -0.00625 -0.48935 " pathEditMode="relative" rAng="0" ptsTypes="AA">
                                      <p:cBhvr>
                                        <p:cTn id="62" dur="2000" fill="hold"/>
                                        <p:tgtEl>
                                          <p:spTgt spid="25"/>
                                        </p:tgtEl>
                                        <p:attrNameLst>
                                          <p:attrName>ppt_x</p:attrName>
                                          <p:attrName>ppt_y</p:attrName>
                                        </p:attrNameLst>
                                      </p:cBhvr>
                                      <p:rCtr x="-313" y="-24468"/>
                                    </p:animMotion>
                                  </p:childTnLst>
                                </p:cTn>
                              </p:par>
                              <p:par>
                                <p:cTn id="63" presetID="56" presetClass="path" presetSubtype="0" accel="50000" decel="50000" fill="hold" nodeType="withEffect">
                                  <p:stCondLst>
                                    <p:cond delay="0"/>
                                  </p:stCondLst>
                                  <p:childTnLst>
                                    <p:animMotion origin="layout" path="M -3.125E-6 3.7037E-7 L 0.31849 -0.44769 " pathEditMode="relative" rAng="0" ptsTypes="AA">
                                      <p:cBhvr>
                                        <p:cTn id="64" dur="2000" fill="hold"/>
                                        <p:tgtEl>
                                          <p:spTgt spid="38"/>
                                        </p:tgtEl>
                                        <p:attrNameLst>
                                          <p:attrName>ppt_x</p:attrName>
                                          <p:attrName>ppt_y</p:attrName>
                                        </p:attrNameLst>
                                      </p:cBhvr>
                                      <p:rCtr x="15924" y="-22384"/>
                                    </p:animMotion>
                                  </p:childTnLst>
                                </p:cTn>
                              </p:par>
                              <p:par>
                                <p:cTn id="65" presetID="35" presetClass="path" presetSubtype="0" accel="50000" decel="50000" fill="hold" nodeType="withEffect">
                                  <p:stCondLst>
                                    <p:cond delay="0"/>
                                  </p:stCondLst>
                                  <p:childTnLst>
                                    <p:animMotion origin="layout" path="M -2.08333E-6 -1.11111E-6 L -0.27422 0.2338 " pathEditMode="relative" rAng="0" ptsTypes="AA">
                                      <p:cBhvr>
                                        <p:cTn id="66" dur="2000" fill="hold"/>
                                        <p:tgtEl>
                                          <p:spTgt spid="77"/>
                                        </p:tgtEl>
                                        <p:attrNameLst>
                                          <p:attrName>ppt_x</p:attrName>
                                          <p:attrName>ppt_y</p:attrName>
                                        </p:attrNameLst>
                                      </p:cBhvr>
                                      <p:rCtr x="-13711" y="11690"/>
                                    </p:animMotion>
                                  </p:childTnLst>
                                </p:cTn>
                              </p:par>
                              <p:par>
                                <p:cTn id="67" presetID="42" presetClass="path" presetSubtype="0" accel="50000" decel="50000" fill="hold" nodeType="withEffect">
                                  <p:stCondLst>
                                    <p:cond delay="0"/>
                                  </p:stCondLst>
                                  <p:childTnLst>
                                    <p:animMotion origin="layout" path="M 0 0 L 0 0.25 E" pathEditMode="relative" ptsTypes="">
                                      <p:cBhvr>
                                        <p:cTn id="68" dur="2000" fill="hold"/>
                                        <p:tgtEl>
                                          <p:spTgt spid="64"/>
                                        </p:tgtEl>
                                        <p:attrNameLst>
                                          <p:attrName>ppt_x</p:attrName>
                                          <p:attrName>ppt_y</p:attrName>
                                        </p:attrNameLst>
                                      </p:cBhvr>
                                    </p:animMotion>
                                  </p:childTnLst>
                                </p:cTn>
                              </p:par>
                              <p:par>
                                <p:cTn id="69" presetID="49" presetClass="path" presetSubtype="0" accel="50000" decel="50000" fill="hold" nodeType="withEffect">
                                  <p:stCondLst>
                                    <p:cond delay="0"/>
                                  </p:stCondLst>
                                  <p:childTnLst>
                                    <p:animMotion origin="layout" path="M 0 0 L 0.25 0.25 E" pathEditMode="relative" ptsTypes="">
                                      <p:cBhvr>
                                        <p:cTn id="70" dur="2000" fill="hold"/>
                                        <p:tgtEl>
                                          <p:spTgt spid="51"/>
                                        </p:tgtEl>
                                        <p:attrNameLst>
                                          <p:attrName>ppt_x</p:attrName>
                                          <p:attrName>ppt_y</p:attrName>
                                        </p:attrNameLst>
                                      </p:cBhvr>
                                    </p:animMotion>
                                  </p:childTnLst>
                                </p:cTn>
                              </p:par>
                            </p:childTnLst>
                          </p:cTn>
                        </p:par>
                        <p:par>
                          <p:cTn id="71" fill="hold">
                            <p:stCondLst>
                              <p:cond delay="5000"/>
                            </p:stCondLst>
                            <p:childTnLst>
                              <p:par>
                                <p:cTn id="72" presetID="10" presetClass="exit" presetSubtype="0" fill="hold" nodeType="afterEffect">
                                  <p:stCondLst>
                                    <p:cond delay="0"/>
                                  </p:stCondLst>
                                  <p:childTnLst>
                                    <p:animEffect transition="out" filter="fade">
                                      <p:cBhvr>
                                        <p:cTn id="73" dur="500"/>
                                        <p:tgtEl>
                                          <p:spTgt spid="12"/>
                                        </p:tgtEl>
                                      </p:cBhvr>
                                    </p:animEffect>
                                    <p:set>
                                      <p:cBhvr>
                                        <p:cTn id="74" dur="1" fill="hold">
                                          <p:stCondLst>
                                            <p:cond delay="499"/>
                                          </p:stCondLst>
                                        </p:cTn>
                                        <p:tgtEl>
                                          <p:spTgt spid="12"/>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25"/>
                                        </p:tgtEl>
                                      </p:cBhvr>
                                    </p:animEffect>
                                    <p:set>
                                      <p:cBhvr>
                                        <p:cTn id="77" dur="1" fill="hold">
                                          <p:stCondLst>
                                            <p:cond delay="499"/>
                                          </p:stCondLst>
                                        </p:cTn>
                                        <p:tgtEl>
                                          <p:spTgt spid="25"/>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38"/>
                                        </p:tgtEl>
                                      </p:cBhvr>
                                    </p:animEffect>
                                    <p:set>
                                      <p:cBhvr>
                                        <p:cTn id="80" dur="1" fill="hold">
                                          <p:stCondLst>
                                            <p:cond delay="499"/>
                                          </p:stCondLst>
                                        </p:cTn>
                                        <p:tgtEl>
                                          <p:spTgt spid="3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77"/>
                                        </p:tgtEl>
                                      </p:cBhvr>
                                    </p:animEffect>
                                    <p:set>
                                      <p:cBhvr>
                                        <p:cTn id="83" dur="1" fill="hold">
                                          <p:stCondLst>
                                            <p:cond delay="499"/>
                                          </p:stCondLst>
                                        </p:cTn>
                                        <p:tgtEl>
                                          <p:spTgt spid="77"/>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64"/>
                                        </p:tgtEl>
                                      </p:cBhvr>
                                    </p:animEffect>
                                    <p:set>
                                      <p:cBhvr>
                                        <p:cTn id="86" dur="1" fill="hold">
                                          <p:stCondLst>
                                            <p:cond delay="499"/>
                                          </p:stCondLst>
                                        </p:cTn>
                                        <p:tgtEl>
                                          <p:spTgt spid="64"/>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51"/>
                                        </p:tgtEl>
                                      </p:cBhvr>
                                    </p:animEffect>
                                    <p:set>
                                      <p:cBhvr>
                                        <p:cTn id="8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C5E23786-2E7D-42D7-B29C-B4956B9202D6}"/>
              </a:ext>
            </a:extLst>
          </p:cNvPr>
          <p:cNvSpPr>
            <a:spLocks noGrp="1" noChangeArrowheads="1"/>
          </p:cNvSpPr>
          <p:nvPr>
            <p:ph type="body" sz="half" idx="4294967295"/>
          </p:nvPr>
        </p:nvSpPr>
        <p:spPr>
          <a:xfrm>
            <a:off x="959051" y="1676400"/>
            <a:ext cx="3886200" cy="4648200"/>
          </a:xfrm>
        </p:spPr>
        <p:txBody>
          <a:bodyPr/>
          <a:lstStyle/>
          <a:p>
            <a:pPr eaLnBrk="1" hangingPunct="1">
              <a:lnSpc>
                <a:spcPct val="90000"/>
              </a:lnSpc>
              <a:spcBef>
                <a:spcPct val="10000"/>
              </a:spcBef>
              <a:spcAft>
                <a:spcPct val="20000"/>
              </a:spcAft>
              <a:buClr>
                <a:schemeClr val="tx1"/>
              </a:buClr>
              <a:buSzTx/>
              <a:buFontTx/>
              <a:buChar char="•"/>
            </a:pPr>
            <a:r>
              <a:rPr lang="en-US" altLang="en-US" sz="2600" dirty="0"/>
              <a:t>Thomson put the tube in </a:t>
            </a:r>
            <a:r>
              <a:rPr lang="en-US" altLang="en-US" sz="2600"/>
              <a:t>a electric </a:t>
            </a:r>
            <a:r>
              <a:rPr lang="en-US" altLang="en-US" sz="2600" dirty="0"/>
              <a:t>field.  He predicted that the stream would travel in a straight path.</a:t>
            </a:r>
          </a:p>
          <a:p>
            <a:pPr eaLnBrk="1" hangingPunct="1">
              <a:lnSpc>
                <a:spcPct val="90000"/>
              </a:lnSpc>
              <a:spcBef>
                <a:spcPct val="10000"/>
              </a:spcBef>
              <a:spcAft>
                <a:spcPct val="20000"/>
              </a:spcAft>
              <a:buClr>
                <a:schemeClr val="tx1"/>
              </a:buClr>
              <a:buSzTx/>
              <a:buFontTx/>
              <a:buChar char="•"/>
            </a:pPr>
            <a:r>
              <a:rPr lang="en-US" altLang="en-US" sz="2600" dirty="0"/>
              <a:t>Instead, he found that the path curved away from a negatively charged plate and toward a positively charged plate</a:t>
            </a:r>
          </a:p>
          <a:p>
            <a:pPr eaLnBrk="1" hangingPunct="1">
              <a:lnSpc>
                <a:spcPct val="90000"/>
              </a:lnSpc>
              <a:spcBef>
                <a:spcPct val="10000"/>
              </a:spcBef>
              <a:spcAft>
                <a:spcPct val="20000"/>
              </a:spcAft>
              <a:buClr>
                <a:schemeClr val="tx1"/>
              </a:buClr>
              <a:buSzTx/>
              <a:buFontTx/>
              <a:buChar char="•"/>
            </a:pPr>
            <a:r>
              <a:rPr lang="en-US" altLang="en-US" sz="2600" dirty="0"/>
              <a:t>Why?</a:t>
            </a:r>
          </a:p>
        </p:txBody>
      </p:sp>
      <p:sp>
        <p:nvSpPr>
          <p:cNvPr id="22534" name="Text Box 6">
            <a:extLst>
              <a:ext uri="{FF2B5EF4-FFF2-40B4-BE49-F238E27FC236}">
                <a16:creationId xmlns:a16="http://schemas.microsoft.com/office/drawing/2014/main" id="{4CFF7E2E-ACFF-47DC-A7D8-5DA3060C8A92}"/>
              </a:ext>
            </a:extLst>
          </p:cNvPr>
          <p:cNvSpPr txBox="1">
            <a:spLocks noChangeArrowheads="1"/>
          </p:cNvSpPr>
          <p:nvPr/>
        </p:nvSpPr>
        <p:spPr bwMode="auto">
          <a:xfrm>
            <a:off x="4845251" y="2362201"/>
            <a:ext cx="7204509"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en-US" altLang="en-US" sz="2600" dirty="0">
                <a:latin typeface="+mn-lt"/>
              </a:rPr>
              <a:t>Like charges repel each other, and objects with unlike charges attract each other; Thomson concluded that the stream of charged particles had electrons in them. Thompson Concluded that cathode rays are made up of invisible, negatively charged particles called Electrons. These electrons had to come from the matter (atoms) of the negative electrode. Since the electrodes could be made from a variety of metals, then all atoms must contain electrons!</a:t>
            </a:r>
          </a:p>
        </p:txBody>
      </p:sp>
      <p:grpSp>
        <p:nvGrpSpPr>
          <p:cNvPr id="2" name="Group 5">
            <a:extLst>
              <a:ext uri="{FF2B5EF4-FFF2-40B4-BE49-F238E27FC236}">
                <a16:creationId xmlns:a16="http://schemas.microsoft.com/office/drawing/2014/main" id="{BA6D2DE9-91CD-408A-A899-F0244E526524}"/>
              </a:ext>
            </a:extLst>
          </p:cNvPr>
          <p:cNvGrpSpPr>
            <a:grpSpLocks/>
          </p:cNvGrpSpPr>
          <p:nvPr/>
        </p:nvGrpSpPr>
        <p:grpSpPr bwMode="auto">
          <a:xfrm>
            <a:off x="6445051" y="655320"/>
            <a:ext cx="4343400" cy="1371600"/>
            <a:chOff x="2784" y="1392"/>
            <a:chExt cx="2736" cy="864"/>
          </a:xfrm>
        </p:grpSpPr>
        <p:sp>
          <p:nvSpPr>
            <p:cNvPr id="15366" name="Rectangle 6">
              <a:extLst>
                <a:ext uri="{FF2B5EF4-FFF2-40B4-BE49-F238E27FC236}">
                  <a16:creationId xmlns:a16="http://schemas.microsoft.com/office/drawing/2014/main" id="{7033F71D-A9BD-413A-B304-F0226C7BEE22}"/>
                </a:ext>
              </a:extLst>
            </p:cNvPr>
            <p:cNvSpPr>
              <a:spLocks noChangeArrowheads="1"/>
            </p:cNvSpPr>
            <p:nvPr/>
          </p:nvSpPr>
          <p:spPr bwMode="auto">
            <a:xfrm>
              <a:off x="3024" y="2064"/>
              <a:ext cx="2352" cy="192"/>
            </a:xfrm>
            <a:prstGeom prst="rect">
              <a:avLst/>
            </a:prstGeom>
            <a:solidFill>
              <a:srgbClr val="FF99CC"/>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a:t>++++++++++++++</a:t>
              </a:r>
            </a:p>
          </p:txBody>
        </p:sp>
        <p:sp>
          <p:nvSpPr>
            <p:cNvPr id="15367" name="Rectangle 7">
              <a:extLst>
                <a:ext uri="{FF2B5EF4-FFF2-40B4-BE49-F238E27FC236}">
                  <a16:creationId xmlns:a16="http://schemas.microsoft.com/office/drawing/2014/main" id="{412EFD8C-1E99-4BC1-B324-4C58EA4D3423}"/>
                </a:ext>
              </a:extLst>
            </p:cNvPr>
            <p:cNvSpPr>
              <a:spLocks noChangeArrowheads="1"/>
            </p:cNvSpPr>
            <p:nvPr/>
          </p:nvSpPr>
          <p:spPr bwMode="auto">
            <a:xfrm>
              <a:off x="3024" y="1392"/>
              <a:ext cx="2352" cy="192"/>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400" dirty="0"/>
                <a:t>-----------------------------</a:t>
              </a:r>
            </a:p>
          </p:txBody>
        </p:sp>
        <p:sp>
          <p:nvSpPr>
            <p:cNvPr id="15368" name="Line 8">
              <a:extLst>
                <a:ext uri="{FF2B5EF4-FFF2-40B4-BE49-F238E27FC236}">
                  <a16:creationId xmlns:a16="http://schemas.microsoft.com/office/drawing/2014/main" id="{CAA0B58B-987E-45A9-B548-D55499BC6F40}"/>
                </a:ext>
              </a:extLst>
            </p:cNvPr>
            <p:cNvSpPr>
              <a:spLocks noChangeShapeType="1"/>
            </p:cNvSpPr>
            <p:nvPr/>
          </p:nvSpPr>
          <p:spPr bwMode="auto">
            <a:xfrm>
              <a:off x="2784" y="1776"/>
              <a:ext cx="2736"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AU"/>
            </a:p>
          </p:txBody>
        </p:sp>
        <p:sp>
          <p:nvSpPr>
            <p:cNvPr id="15369" name="Freeform 9">
              <a:extLst>
                <a:ext uri="{FF2B5EF4-FFF2-40B4-BE49-F238E27FC236}">
                  <a16:creationId xmlns:a16="http://schemas.microsoft.com/office/drawing/2014/main" id="{5BE9D224-422A-40E4-AD03-A06A1DB22BD9}"/>
                </a:ext>
              </a:extLst>
            </p:cNvPr>
            <p:cNvSpPr>
              <a:spLocks/>
            </p:cNvSpPr>
            <p:nvPr/>
          </p:nvSpPr>
          <p:spPr bwMode="auto">
            <a:xfrm>
              <a:off x="2832" y="1776"/>
              <a:ext cx="2688" cy="280"/>
            </a:xfrm>
            <a:custGeom>
              <a:avLst/>
              <a:gdLst>
                <a:gd name="T0" fmla="*/ 0 w 2688"/>
                <a:gd name="T1" fmla="*/ 0 h 280"/>
                <a:gd name="T2" fmla="*/ 1536 w 2688"/>
                <a:gd name="T3" fmla="*/ 240 h 280"/>
                <a:gd name="T4" fmla="*/ 2688 w 2688"/>
                <a:gd name="T5" fmla="*/ 240 h 280"/>
                <a:gd name="T6" fmla="*/ 0 60000 65536"/>
                <a:gd name="T7" fmla="*/ 0 60000 65536"/>
                <a:gd name="T8" fmla="*/ 0 60000 65536"/>
                <a:gd name="T9" fmla="*/ 0 w 2688"/>
                <a:gd name="T10" fmla="*/ 0 h 280"/>
                <a:gd name="T11" fmla="*/ 2688 w 2688"/>
                <a:gd name="T12" fmla="*/ 280 h 280"/>
              </a:gdLst>
              <a:ahLst/>
              <a:cxnLst>
                <a:cxn ang="T6">
                  <a:pos x="T0" y="T1"/>
                </a:cxn>
                <a:cxn ang="T7">
                  <a:pos x="T2" y="T3"/>
                </a:cxn>
                <a:cxn ang="T8">
                  <a:pos x="T4" y="T5"/>
                </a:cxn>
              </a:cxnLst>
              <a:rect l="T9" t="T10" r="T11" b="T12"/>
              <a:pathLst>
                <a:path w="2688" h="280">
                  <a:moveTo>
                    <a:pt x="0" y="0"/>
                  </a:moveTo>
                  <a:cubicBezTo>
                    <a:pt x="544" y="100"/>
                    <a:pt x="1088" y="200"/>
                    <a:pt x="1536" y="240"/>
                  </a:cubicBezTo>
                  <a:cubicBezTo>
                    <a:pt x="1984" y="280"/>
                    <a:pt x="2496" y="240"/>
                    <a:pt x="2688" y="240"/>
                  </a:cubicBezTo>
                </a:path>
              </a:pathLst>
            </a:custGeom>
            <a:noFill/>
            <a:ln w="28575" cap="flat" cmpd="sng">
              <a:solidFill>
                <a:schemeClr val="folHlink"/>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AU"/>
            </a:p>
          </p:txBody>
        </p:sp>
      </p:grpSp>
      <p:sp>
        <p:nvSpPr>
          <p:cNvPr id="10" name="Rectangle 2">
            <a:extLst>
              <a:ext uri="{FF2B5EF4-FFF2-40B4-BE49-F238E27FC236}">
                <a16:creationId xmlns:a16="http://schemas.microsoft.com/office/drawing/2014/main" id="{44B18597-E718-4E56-8907-1E771FF1A915}"/>
              </a:ext>
            </a:extLst>
          </p:cNvPr>
          <p:cNvSpPr txBox="1">
            <a:spLocks noChangeArrowheads="1"/>
          </p:cNvSpPr>
          <p:nvPr/>
        </p:nvSpPr>
        <p:spPr>
          <a:xfrm>
            <a:off x="948732" y="533400"/>
            <a:ext cx="77930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u="sng" dirty="0"/>
              <a:t>ATOMIC STRUCTURE</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ysics 7 Lecture #6 - Stellar Spectra">
            <a:extLst>
              <a:ext uri="{FF2B5EF4-FFF2-40B4-BE49-F238E27FC236}">
                <a16:creationId xmlns:a16="http://schemas.microsoft.com/office/drawing/2014/main" id="{14277031-5ED8-44A4-A92A-D7C70B264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609" y="1578542"/>
            <a:ext cx="5892782" cy="40023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9DCAD05-2932-44E7-B891-CF84F060562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a:t>EXPLORING OUR UNIVERSE</a:t>
            </a:r>
            <a:endParaRPr lang="en-AU" u="sng" dirty="0"/>
          </a:p>
        </p:txBody>
      </p:sp>
    </p:spTree>
    <p:extLst>
      <p:ext uri="{BB962C8B-B14F-4D97-AF65-F5344CB8AC3E}">
        <p14:creationId xmlns:p14="http://schemas.microsoft.com/office/powerpoint/2010/main" val="3736441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DCAD05-2932-44E7-B891-CF84F060562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a:t>EXPLORING OUR UNIVERSE</a:t>
            </a:r>
            <a:endParaRPr lang="en-AU" u="sng" dirty="0"/>
          </a:p>
        </p:txBody>
      </p:sp>
      <p:pic>
        <p:nvPicPr>
          <p:cNvPr id="2050" name="Picture 2" descr="Types of Astronomical Spectra">
            <a:extLst>
              <a:ext uri="{FF2B5EF4-FFF2-40B4-BE49-F238E27FC236}">
                <a16:creationId xmlns:a16="http://schemas.microsoft.com/office/drawing/2014/main" id="{53F2AA6C-96F2-45E4-93C0-FA12F6071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4082" y="1231433"/>
            <a:ext cx="6403835" cy="5261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03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DCAD05-2932-44E7-B891-CF84F060562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a:t>EXPLORING OUR UNIVERSE</a:t>
            </a:r>
            <a:endParaRPr lang="en-AU" u="sng" dirty="0"/>
          </a:p>
        </p:txBody>
      </p:sp>
      <p:pic>
        <p:nvPicPr>
          <p:cNvPr id="3074" name="Picture 2" descr="Absorption Spectrography vs New Proof of Planck&amp;#39;s Law | The World As  Computation">
            <a:extLst>
              <a:ext uri="{FF2B5EF4-FFF2-40B4-BE49-F238E27FC236}">
                <a16:creationId xmlns:a16="http://schemas.microsoft.com/office/drawing/2014/main" id="{5183419A-C230-4440-97E6-762262C93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387" y="1240748"/>
            <a:ext cx="7013226" cy="5252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04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COMPARING DIFFERENT LIGHT SOURCES</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1" y="1825625"/>
            <a:ext cx="5793712" cy="4667250"/>
          </a:xfrm>
        </p:spPr>
        <p:txBody>
          <a:bodyPr>
            <a:normAutofit lnSpcReduction="10000"/>
          </a:bodyPr>
          <a:lstStyle/>
          <a:p>
            <a:r>
              <a:rPr lang="en-AU" dirty="0"/>
              <a:t>As has already been alluded to, it is important to understand that different light-sources will have different emission-spectra, depending largely on how the light is produced.</a:t>
            </a:r>
          </a:p>
          <a:p>
            <a:r>
              <a:rPr lang="en-AU" dirty="0"/>
              <a:t>For example, an incandescent globe relies upon heating a filament (usually tungsten) to a very high temperature. The emission spectra is like that of a blackbody radiator; continuous with a peak wavelength dependent upon temperature.</a:t>
            </a:r>
          </a:p>
        </p:txBody>
      </p:sp>
      <p:pic>
        <p:nvPicPr>
          <p:cNvPr id="5" name="Picture 4">
            <a:extLst>
              <a:ext uri="{FF2B5EF4-FFF2-40B4-BE49-F238E27FC236}">
                <a16:creationId xmlns:a16="http://schemas.microsoft.com/office/drawing/2014/main" id="{85F98B5A-7A30-4A59-8C02-4B2860C4FF84}"/>
              </a:ext>
            </a:extLst>
          </p:cNvPr>
          <p:cNvPicPr>
            <a:picLocks noChangeAspect="1"/>
          </p:cNvPicPr>
          <p:nvPr/>
        </p:nvPicPr>
        <p:blipFill>
          <a:blip r:embed="rId2"/>
          <a:stretch>
            <a:fillRect/>
          </a:stretch>
        </p:blipFill>
        <p:spPr>
          <a:xfrm>
            <a:off x="6481188" y="1424510"/>
            <a:ext cx="5476472" cy="3500001"/>
          </a:xfrm>
          <a:prstGeom prst="rect">
            <a:avLst/>
          </a:prstGeom>
        </p:spPr>
      </p:pic>
      <p:sp>
        <p:nvSpPr>
          <p:cNvPr id="6" name="Content Placeholder 2">
            <a:extLst>
              <a:ext uri="{FF2B5EF4-FFF2-40B4-BE49-F238E27FC236}">
                <a16:creationId xmlns:a16="http://schemas.microsoft.com/office/drawing/2014/main" id="{2AE2C2EE-A362-49C6-9D9D-E373EB349D3E}"/>
              </a:ext>
            </a:extLst>
          </p:cNvPr>
          <p:cNvSpPr txBox="1">
            <a:spLocks/>
          </p:cNvSpPr>
          <p:nvPr/>
        </p:nvSpPr>
        <p:spPr>
          <a:xfrm>
            <a:off x="6792686" y="4924510"/>
            <a:ext cx="5164974" cy="170330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The thermal motion of free electrons produces electromagnetic radiation with a range of wavelengths, hence a continuous distribution.</a:t>
            </a:r>
          </a:p>
        </p:txBody>
      </p:sp>
    </p:spTree>
    <p:extLst>
      <p:ext uri="{BB962C8B-B14F-4D97-AF65-F5344CB8AC3E}">
        <p14:creationId xmlns:p14="http://schemas.microsoft.com/office/powerpoint/2010/main" val="2464302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COMPARING DIFFERENT LIGHT SOURCES</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825625"/>
            <a:ext cx="10184841" cy="4667250"/>
          </a:xfrm>
        </p:spPr>
        <p:txBody>
          <a:bodyPr>
            <a:normAutofit/>
          </a:bodyPr>
          <a:lstStyle/>
          <a:p>
            <a:r>
              <a:rPr lang="en-AU" dirty="0"/>
              <a:t>A fluorescent light works differently. The tube is filled with gas; depends on the design, but one example might be Mercury vapour. When the light is turned on, the electrons in the vapour are excited by the potential difference between anode and cathode. This releases UV radiation, which is absorbed by a Phosphorous coating on the inside of the tube, and re-emitted as visible light.</a:t>
            </a:r>
          </a:p>
        </p:txBody>
      </p:sp>
      <p:pic>
        <p:nvPicPr>
          <p:cNvPr id="4098" name="Picture 2" descr="The Fluorescent Tube | Digestible Notes">
            <a:extLst>
              <a:ext uri="{FF2B5EF4-FFF2-40B4-BE49-F238E27FC236}">
                <a16:creationId xmlns:a16="http://schemas.microsoft.com/office/drawing/2014/main" id="{372BBEE0-D2BA-43FB-913B-3EEF230A1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905" y="4431323"/>
            <a:ext cx="5566190" cy="2061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48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COMPARING DIFFERENT LIGHT SOURCES</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825625"/>
            <a:ext cx="10184841" cy="4667250"/>
          </a:xfrm>
        </p:spPr>
        <p:txBody>
          <a:bodyPr>
            <a:normAutofit/>
          </a:bodyPr>
          <a:lstStyle/>
          <a:p>
            <a:r>
              <a:rPr lang="en-AU" dirty="0"/>
              <a:t>Something like an LED will not produce a continuous spectrum, as it produces light through the excitation of electrons. The way this occurs is not quite the same as in atoms, so a small range of wavelengths can still be produced; it will therefore produce a (continuous but narrow) emission spectrum.</a:t>
            </a:r>
          </a:p>
          <a:p>
            <a:r>
              <a:rPr lang="en-AU" dirty="0"/>
              <a:t>In the semiconductor diode, most of the electrons sit in the </a:t>
            </a:r>
            <a:r>
              <a:rPr lang="en-AU" i="1" dirty="0"/>
              <a:t>valence band </a:t>
            </a:r>
            <a:r>
              <a:rPr lang="en-AU" dirty="0"/>
              <a:t>(n-type). If a small amount of (electrical) energy is provided, these electrons can fill holes in the </a:t>
            </a:r>
            <a:r>
              <a:rPr lang="en-AU" i="1" dirty="0"/>
              <a:t>conduction band </a:t>
            </a:r>
            <a:r>
              <a:rPr lang="en-AU" dirty="0"/>
              <a:t>(p-type)</a:t>
            </a:r>
            <a:r>
              <a:rPr lang="en-AU" i="1" dirty="0"/>
              <a:t>,</a:t>
            </a:r>
            <a:r>
              <a:rPr lang="en-AU" dirty="0"/>
              <a:t> and move through the semiconductor as an electric current. When the electrons eventually drop back to the </a:t>
            </a:r>
            <a:r>
              <a:rPr lang="en-AU" i="1" dirty="0"/>
              <a:t>valence band</a:t>
            </a:r>
            <a:r>
              <a:rPr lang="en-AU" dirty="0"/>
              <a:t>, they release their energy as photons.</a:t>
            </a:r>
          </a:p>
        </p:txBody>
      </p:sp>
    </p:spTree>
    <p:extLst>
      <p:ext uri="{BB962C8B-B14F-4D97-AF65-F5344CB8AC3E}">
        <p14:creationId xmlns:p14="http://schemas.microsoft.com/office/powerpoint/2010/main" val="2028899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COMPARING DIFFERENT LIGHT SOURCES</a:t>
            </a:r>
          </a:p>
        </p:txBody>
      </p:sp>
      <p:pic>
        <p:nvPicPr>
          <p:cNvPr id="4" name="Picture 3">
            <a:extLst>
              <a:ext uri="{FF2B5EF4-FFF2-40B4-BE49-F238E27FC236}">
                <a16:creationId xmlns:a16="http://schemas.microsoft.com/office/drawing/2014/main" id="{DCE804B3-59EE-49D2-8B98-4D0F47FF6915}"/>
              </a:ext>
            </a:extLst>
          </p:cNvPr>
          <p:cNvPicPr>
            <a:picLocks noChangeAspect="1"/>
          </p:cNvPicPr>
          <p:nvPr/>
        </p:nvPicPr>
        <p:blipFill>
          <a:blip r:embed="rId2"/>
          <a:stretch>
            <a:fillRect/>
          </a:stretch>
        </p:blipFill>
        <p:spPr>
          <a:xfrm>
            <a:off x="304800" y="2303140"/>
            <a:ext cx="6682204" cy="3182658"/>
          </a:xfrm>
          <a:prstGeom prst="rect">
            <a:avLst/>
          </a:prstGeom>
        </p:spPr>
      </p:pic>
      <p:pic>
        <p:nvPicPr>
          <p:cNvPr id="5" name="Picture 4">
            <a:extLst>
              <a:ext uri="{FF2B5EF4-FFF2-40B4-BE49-F238E27FC236}">
                <a16:creationId xmlns:a16="http://schemas.microsoft.com/office/drawing/2014/main" id="{F30E827A-5E89-4A80-89EB-D8BD13904BF6}"/>
              </a:ext>
            </a:extLst>
          </p:cNvPr>
          <p:cNvPicPr>
            <a:picLocks noChangeAspect="1"/>
          </p:cNvPicPr>
          <p:nvPr/>
        </p:nvPicPr>
        <p:blipFill>
          <a:blip r:embed="rId3"/>
          <a:stretch>
            <a:fillRect/>
          </a:stretch>
        </p:blipFill>
        <p:spPr>
          <a:xfrm>
            <a:off x="7117633" y="1607737"/>
            <a:ext cx="4845877" cy="4490513"/>
          </a:xfrm>
          <a:prstGeom prst="rect">
            <a:avLst/>
          </a:prstGeom>
        </p:spPr>
      </p:pic>
      <p:sp>
        <p:nvSpPr>
          <p:cNvPr id="8" name="Content Placeholder 2">
            <a:extLst>
              <a:ext uri="{FF2B5EF4-FFF2-40B4-BE49-F238E27FC236}">
                <a16:creationId xmlns:a16="http://schemas.microsoft.com/office/drawing/2014/main" id="{71978583-0283-4D8C-9A6C-FBF6B050D204}"/>
              </a:ext>
            </a:extLst>
          </p:cNvPr>
          <p:cNvSpPr>
            <a:spLocks noGrp="1"/>
          </p:cNvSpPr>
          <p:nvPr>
            <p:ph idx="1"/>
          </p:nvPr>
        </p:nvSpPr>
        <p:spPr>
          <a:xfrm>
            <a:off x="838201" y="5817995"/>
            <a:ext cx="4939602" cy="674879"/>
          </a:xfrm>
        </p:spPr>
        <p:txBody>
          <a:bodyPr>
            <a:normAutofit fontScale="92500" lnSpcReduction="20000"/>
          </a:bodyPr>
          <a:lstStyle/>
          <a:p>
            <a:r>
              <a:rPr lang="en-AU" dirty="0"/>
              <a:t>Note: Multiple Energy Transitions Possible (over a small range).</a:t>
            </a:r>
          </a:p>
        </p:txBody>
      </p:sp>
      <p:cxnSp>
        <p:nvCxnSpPr>
          <p:cNvPr id="10" name="Straight Arrow Connector 9">
            <a:extLst>
              <a:ext uri="{FF2B5EF4-FFF2-40B4-BE49-F238E27FC236}">
                <a16:creationId xmlns:a16="http://schemas.microsoft.com/office/drawing/2014/main" id="{6AACB755-D4BD-423B-8F65-470DA5FF09A1}"/>
              </a:ext>
            </a:extLst>
          </p:cNvPr>
          <p:cNvCxnSpPr>
            <a:stCxn id="8" idx="3"/>
          </p:cNvCxnSpPr>
          <p:nvPr/>
        </p:nvCxnSpPr>
        <p:spPr>
          <a:xfrm flipV="1">
            <a:off x="5777803" y="4230356"/>
            <a:ext cx="3828421" cy="19250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4C76D5E2-DC4B-433A-B50C-A941EFD7AFB7}"/>
              </a:ext>
            </a:extLst>
          </p:cNvPr>
          <p:cNvSpPr/>
          <p:nvPr/>
        </p:nvSpPr>
        <p:spPr>
          <a:xfrm rot="5400000">
            <a:off x="9551667" y="1993892"/>
            <a:ext cx="149307" cy="3979148"/>
          </a:xfrm>
          <a:prstGeom prst="righ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121209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2000"/>
                                        <p:tgtEl>
                                          <p:spTgt spid="8">
                                            <p:txEl>
                                              <p:pRg st="0" end="0"/>
                                            </p:txEl>
                                          </p:spTgt>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1000"/>
                                        <p:tgtEl>
                                          <p:spTgt spid="10"/>
                                        </p:tgtEl>
                                      </p:cBhvr>
                                    </p:animEffect>
                                  </p:childTnLst>
                                </p:cTn>
                              </p:par>
                            </p:childTnLst>
                          </p:cTn>
                        </p:par>
                        <p:par>
                          <p:cTn id="12" fill="hold">
                            <p:stCondLst>
                              <p:cond delay="3000"/>
                            </p:stCondLst>
                            <p:childTnLst>
                              <p:par>
                                <p:cTn id="13" presetID="53" presetClass="entr" presetSubtype="16"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1000" fill="hold"/>
                                        <p:tgtEl>
                                          <p:spTgt spid="11"/>
                                        </p:tgtEl>
                                        <p:attrNameLst>
                                          <p:attrName>ppt_w</p:attrName>
                                        </p:attrNameLst>
                                      </p:cBhvr>
                                      <p:tavLst>
                                        <p:tav tm="0">
                                          <p:val>
                                            <p:fltVal val="0"/>
                                          </p:val>
                                        </p:tav>
                                        <p:tav tm="100000">
                                          <p:val>
                                            <p:strVal val="#ppt_w"/>
                                          </p:val>
                                        </p:tav>
                                      </p:tavLst>
                                    </p:anim>
                                    <p:anim calcmode="lin" valueType="num">
                                      <p:cBhvr>
                                        <p:cTn id="16" dur="1000" fill="hold"/>
                                        <p:tgtEl>
                                          <p:spTgt spid="11"/>
                                        </p:tgtEl>
                                        <p:attrNameLst>
                                          <p:attrName>ppt_h</p:attrName>
                                        </p:attrNameLst>
                                      </p:cBhvr>
                                      <p:tavLst>
                                        <p:tav tm="0">
                                          <p:val>
                                            <p:fltVal val="0"/>
                                          </p:val>
                                        </p:tav>
                                        <p:tav tm="100000">
                                          <p:val>
                                            <p:strVal val="#ppt_h"/>
                                          </p:val>
                                        </p:tav>
                                      </p:tavLst>
                                    </p:anim>
                                    <p:animEffect transition="in" filter="fade">
                                      <p:cBhvr>
                                        <p:cTn id="1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740E5E-2602-4BD2-813E-BE4C972CFD6E}"/>
              </a:ext>
            </a:extLst>
          </p:cNvPr>
          <p:cNvPicPr>
            <a:picLocks noChangeAspect="1"/>
          </p:cNvPicPr>
          <p:nvPr/>
        </p:nvPicPr>
        <p:blipFill>
          <a:blip r:embed="rId2"/>
          <a:stretch>
            <a:fillRect/>
          </a:stretch>
        </p:blipFill>
        <p:spPr>
          <a:xfrm>
            <a:off x="1624012" y="447675"/>
            <a:ext cx="8943975" cy="5962650"/>
          </a:xfrm>
          <a:prstGeom prst="rect">
            <a:avLst/>
          </a:prstGeom>
        </p:spPr>
      </p:pic>
    </p:spTree>
    <p:extLst>
      <p:ext uri="{BB962C8B-B14F-4D97-AF65-F5344CB8AC3E}">
        <p14:creationId xmlns:p14="http://schemas.microsoft.com/office/powerpoint/2010/main" val="3109210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89558-1535-4867-8732-F4C3709CEE66}"/>
              </a:ext>
            </a:extLst>
          </p:cNvPr>
          <p:cNvPicPr>
            <a:picLocks noChangeAspect="1"/>
          </p:cNvPicPr>
          <p:nvPr/>
        </p:nvPicPr>
        <p:blipFill>
          <a:blip r:embed="rId2"/>
          <a:stretch>
            <a:fillRect/>
          </a:stretch>
        </p:blipFill>
        <p:spPr>
          <a:xfrm>
            <a:off x="260106" y="433387"/>
            <a:ext cx="7575066" cy="5123351"/>
          </a:xfrm>
          <a:prstGeom prst="rect">
            <a:avLst/>
          </a:prstGeom>
        </p:spPr>
      </p:pic>
      <p:sp>
        <p:nvSpPr>
          <p:cNvPr id="4" name="Content Placeholder 2">
            <a:extLst>
              <a:ext uri="{FF2B5EF4-FFF2-40B4-BE49-F238E27FC236}">
                <a16:creationId xmlns:a16="http://schemas.microsoft.com/office/drawing/2014/main" id="{FE7CFF81-B2C2-483C-8C0B-F6ECB5417453}"/>
              </a:ext>
            </a:extLst>
          </p:cNvPr>
          <p:cNvSpPr txBox="1">
            <a:spLocks/>
          </p:cNvSpPr>
          <p:nvPr/>
        </p:nvSpPr>
        <p:spPr>
          <a:xfrm>
            <a:off x="7835172" y="288227"/>
            <a:ext cx="4096722" cy="6136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6.7 eV allows n(1</a:t>
            </a:r>
            <a:r>
              <a:rPr lang="en-AU" dirty="0">
                <a:cs typeface="Times New Roman" panose="02020603050405020304" pitchFamily="18" charset="0"/>
              </a:rPr>
              <a:t>→3), all others ionise with KE to spare.</a:t>
            </a:r>
          </a:p>
          <a:p>
            <a:r>
              <a:rPr lang="en-AU" dirty="0">
                <a:cs typeface="Times New Roman" panose="02020603050405020304" pitchFamily="18" charset="0"/>
              </a:rPr>
              <a:t>9.0 eV does nothing (incorrect amount – would ionise above n = 2).</a:t>
            </a:r>
          </a:p>
          <a:p>
            <a:r>
              <a:rPr lang="en-AU" dirty="0">
                <a:cs typeface="Times New Roman" panose="02020603050405020304" pitchFamily="18" charset="0"/>
              </a:rPr>
              <a:t>11.0 eV ionises all with KE to spare.</a:t>
            </a:r>
          </a:p>
          <a:p>
            <a:endParaRPr lang="en-AU" dirty="0">
              <a:cs typeface="Times New Roman" panose="02020603050405020304" pitchFamily="18" charset="0"/>
            </a:endParaRPr>
          </a:p>
          <a:p>
            <a:r>
              <a:rPr lang="en-AU" dirty="0"/>
              <a:t>What if they each hit electrons in n=2? What are the possible energies for the electron?</a:t>
            </a:r>
          </a:p>
        </p:txBody>
      </p:sp>
    </p:spTree>
    <p:extLst>
      <p:ext uri="{BB962C8B-B14F-4D97-AF65-F5344CB8AC3E}">
        <p14:creationId xmlns:p14="http://schemas.microsoft.com/office/powerpoint/2010/main" val="32208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89558-1535-4867-8732-F4C3709CEE66}"/>
              </a:ext>
            </a:extLst>
          </p:cNvPr>
          <p:cNvPicPr>
            <a:picLocks noChangeAspect="1"/>
          </p:cNvPicPr>
          <p:nvPr/>
        </p:nvPicPr>
        <p:blipFill>
          <a:blip r:embed="rId2"/>
          <a:stretch>
            <a:fillRect/>
          </a:stretch>
        </p:blipFill>
        <p:spPr>
          <a:xfrm>
            <a:off x="260106" y="433387"/>
            <a:ext cx="7575066" cy="5123351"/>
          </a:xfrm>
          <a:prstGeom prst="rect">
            <a:avLst/>
          </a:prstGeom>
        </p:spPr>
      </p:pic>
      <p:sp>
        <p:nvSpPr>
          <p:cNvPr id="4" name="Content Placeholder 2">
            <a:extLst>
              <a:ext uri="{FF2B5EF4-FFF2-40B4-BE49-F238E27FC236}">
                <a16:creationId xmlns:a16="http://schemas.microsoft.com/office/drawing/2014/main" id="{FE7CFF81-B2C2-483C-8C0B-F6ECB5417453}"/>
              </a:ext>
            </a:extLst>
          </p:cNvPr>
          <p:cNvSpPr txBox="1">
            <a:spLocks/>
          </p:cNvSpPr>
          <p:nvPr/>
        </p:nvSpPr>
        <p:spPr>
          <a:xfrm>
            <a:off x="7835172" y="288227"/>
            <a:ext cx="4096722" cy="61363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Electron could escape with the following kinetic energies:</a:t>
            </a:r>
          </a:p>
          <a:p>
            <a:r>
              <a:rPr lang="en-AU" dirty="0"/>
              <a:t>5.5 eV (if hit by 11.0 eV photon).</a:t>
            </a:r>
          </a:p>
          <a:p>
            <a:r>
              <a:rPr lang="en-AU" dirty="0"/>
              <a:t>3.5 eV (if hit by 9.0 eV photon).</a:t>
            </a:r>
          </a:p>
          <a:p>
            <a:r>
              <a:rPr lang="en-AU" dirty="0"/>
              <a:t>1.2 eV (if hit by 6.7 eV photon).</a:t>
            </a:r>
          </a:p>
          <a:p>
            <a:r>
              <a:rPr lang="en-AU" dirty="0"/>
              <a:t>0 eV (does not escape; there is no certainty that the photon will be absorbed just because it strikes the electron; no absorption = no escape = no KE).</a:t>
            </a:r>
          </a:p>
        </p:txBody>
      </p:sp>
    </p:spTree>
    <p:extLst>
      <p:ext uri="{BB962C8B-B14F-4D97-AF65-F5344CB8AC3E}">
        <p14:creationId xmlns:p14="http://schemas.microsoft.com/office/powerpoint/2010/main" val="2496902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Text Box 6">
            <a:extLst>
              <a:ext uri="{FF2B5EF4-FFF2-40B4-BE49-F238E27FC236}">
                <a16:creationId xmlns:a16="http://schemas.microsoft.com/office/drawing/2014/main" id="{EAF397B2-A109-498C-9290-5C7E4602C3F1}"/>
              </a:ext>
            </a:extLst>
          </p:cNvPr>
          <p:cNvSpPr txBox="1">
            <a:spLocks noChangeArrowheads="1"/>
          </p:cNvSpPr>
          <p:nvPr/>
        </p:nvSpPr>
        <p:spPr bwMode="auto">
          <a:xfrm>
            <a:off x="2384425" y="32686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endParaRPr lang="en-US" altLang="en-US" sz="2400"/>
          </a:p>
        </p:txBody>
      </p:sp>
      <p:sp>
        <p:nvSpPr>
          <p:cNvPr id="27655" name="Text Box 7">
            <a:extLst>
              <a:ext uri="{FF2B5EF4-FFF2-40B4-BE49-F238E27FC236}">
                <a16:creationId xmlns:a16="http://schemas.microsoft.com/office/drawing/2014/main" id="{182CC849-37DA-4EC0-97E4-8A3222066074}"/>
              </a:ext>
            </a:extLst>
          </p:cNvPr>
          <p:cNvSpPr txBox="1">
            <a:spLocks noChangeArrowheads="1"/>
          </p:cNvSpPr>
          <p:nvPr/>
        </p:nvSpPr>
        <p:spPr bwMode="auto">
          <a:xfrm>
            <a:off x="990600" y="1653189"/>
            <a:ext cx="7584439"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ClrTx/>
              <a:buSzTx/>
              <a:buFontTx/>
              <a:buChar char="•"/>
            </a:pPr>
            <a:r>
              <a:rPr lang="en-US" altLang="en-US" sz="2400" dirty="0">
                <a:latin typeface="+mn-lt"/>
              </a:rPr>
              <a:t>Thomson’s Plum Pudding model is a positively charged sphere that has negatively charged electrons scattered inside, like “raisins” in “plum pudding”.</a:t>
            </a:r>
          </a:p>
          <a:p>
            <a:pPr eaLnBrk="1" hangingPunct="1">
              <a:buClrTx/>
              <a:buSzTx/>
              <a:buFontTx/>
              <a:buChar char="•"/>
            </a:pPr>
            <a:r>
              <a:rPr lang="en-US" altLang="en-US" sz="2400" dirty="0">
                <a:latin typeface="+mn-lt"/>
              </a:rPr>
              <a:t>Overall, the atom is neutral atom because the atom had the same number of positive and negative charges.</a:t>
            </a:r>
          </a:p>
        </p:txBody>
      </p:sp>
      <p:pic>
        <p:nvPicPr>
          <p:cNvPr id="61445" name="Picture 5" descr="Plum_Pudding_Model.png">
            <a:extLst>
              <a:ext uri="{FF2B5EF4-FFF2-40B4-BE49-F238E27FC236}">
                <a16:creationId xmlns:a16="http://schemas.microsoft.com/office/drawing/2014/main" id="{D88E2BD8-BE9C-4506-9061-923149853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6907" y="1227127"/>
            <a:ext cx="22479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 Box 6">
            <a:extLst>
              <a:ext uri="{FF2B5EF4-FFF2-40B4-BE49-F238E27FC236}">
                <a16:creationId xmlns:a16="http://schemas.microsoft.com/office/drawing/2014/main" id="{EA97850C-D0D4-4F05-B60F-F894E51070A3}"/>
              </a:ext>
            </a:extLst>
          </p:cNvPr>
          <p:cNvSpPr txBox="1">
            <a:spLocks noChangeArrowheads="1"/>
          </p:cNvSpPr>
          <p:nvPr/>
        </p:nvSpPr>
        <p:spPr bwMode="auto">
          <a:xfrm>
            <a:off x="990600" y="3725863"/>
            <a:ext cx="9770068"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buClrTx/>
              <a:buSzTx/>
              <a:buFontTx/>
              <a:buChar char="•"/>
            </a:pPr>
            <a:r>
              <a:rPr lang="en-US" altLang="en-US" sz="2400" dirty="0">
                <a:latin typeface="+mn-lt"/>
              </a:rPr>
              <a:t>From Thomson’s experiments, scientists concluded that atoms were not just neutral spheres, but somehow were composed of electrically charged particles.</a:t>
            </a:r>
          </a:p>
          <a:p>
            <a:pPr eaLnBrk="1" hangingPunct="1">
              <a:buClrTx/>
              <a:buSzTx/>
              <a:buFontTx/>
              <a:buChar char="•"/>
            </a:pPr>
            <a:r>
              <a:rPr lang="en-US" altLang="en-US" sz="2400" dirty="0">
                <a:latin typeface="+mn-lt"/>
              </a:rPr>
              <a:t>The balance of positive and negative charge supports the neutral atom.</a:t>
            </a:r>
          </a:p>
        </p:txBody>
      </p:sp>
      <p:sp>
        <p:nvSpPr>
          <p:cNvPr id="9" name="Rectangle 2">
            <a:extLst>
              <a:ext uri="{FF2B5EF4-FFF2-40B4-BE49-F238E27FC236}">
                <a16:creationId xmlns:a16="http://schemas.microsoft.com/office/drawing/2014/main" id="{3086ADCB-61BB-4482-B8F8-355206395A25}"/>
              </a:ext>
            </a:extLst>
          </p:cNvPr>
          <p:cNvSpPr txBox="1">
            <a:spLocks noChangeArrowheads="1"/>
          </p:cNvSpPr>
          <p:nvPr/>
        </p:nvSpPr>
        <p:spPr>
          <a:xfrm>
            <a:off x="948732" y="533400"/>
            <a:ext cx="77930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u="sng" dirty="0"/>
              <a:t>ATOMIC STRUCTURE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F1B7FE-E1CD-4B11-A106-838FB6C565BC}"/>
              </a:ext>
            </a:extLst>
          </p:cNvPr>
          <p:cNvPicPr>
            <a:picLocks noChangeAspect="1"/>
          </p:cNvPicPr>
          <p:nvPr/>
        </p:nvPicPr>
        <p:blipFill>
          <a:blip r:embed="rId2"/>
          <a:stretch>
            <a:fillRect/>
          </a:stretch>
        </p:blipFill>
        <p:spPr>
          <a:xfrm>
            <a:off x="1547812" y="638646"/>
            <a:ext cx="9096375" cy="5781675"/>
          </a:xfrm>
          <a:prstGeom prst="rect">
            <a:avLst/>
          </a:prstGeom>
        </p:spPr>
      </p:pic>
      <p:sp>
        <p:nvSpPr>
          <p:cNvPr id="6" name="Rectangle 2">
            <a:extLst>
              <a:ext uri="{FF2B5EF4-FFF2-40B4-BE49-F238E27FC236}">
                <a16:creationId xmlns:a16="http://schemas.microsoft.com/office/drawing/2014/main" id="{557707A4-C92C-4144-ADDD-65FA139D2837}"/>
              </a:ext>
            </a:extLst>
          </p:cNvPr>
          <p:cNvSpPr txBox="1">
            <a:spLocks noChangeArrowheads="1"/>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en-US" sz="4000" u="sng" dirty="0"/>
              <a:t>FLUORESCENCE VS. PHOSPHORESCENCE</a:t>
            </a:r>
            <a:br>
              <a:rPr lang="en-AU" altLang="en-US" sz="4000" u="sng" dirty="0"/>
            </a:br>
            <a:endParaRPr lang="en-AU" altLang="en-US" sz="4000" u="sng" dirty="0"/>
          </a:p>
        </p:txBody>
      </p:sp>
      <p:cxnSp>
        <p:nvCxnSpPr>
          <p:cNvPr id="8" name="Connector: Curved 7">
            <a:extLst>
              <a:ext uri="{FF2B5EF4-FFF2-40B4-BE49-F238E27FC236}">
                <a16:creationId xmlns:a16="http://schemas.microsoft.com/office/drawing/2014/main" id="{7DEEBFF5-33C4-4399-8243-329CA5C837BA}"/>
              </a:ext>
            </a:extLst>
          </p:cNvPr>
          <p:cNvCxnSpPr/>
          <p:nvPr/>
        </p:nvCxnSpPr>
        <p:spPr>
          <a:xfrm rot="5400000">
            <a:off x="1924260" y="3612383"/>
            <a:ext cx="2140299" cy="1467059"/>
          </a:xfrm>
          <a:prstGeom prst="curvedConnector3">
            <a:avLst>
              <a:gd name="adj1" fmla="val 161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A3F97597-DD1F-4074-8F0C-1DA1AD8BCBBF}"/>
              </a:ext>
            </a:extLst>
          </p:cNvPr>
          <p:cNvCxnSpPr/>
          <p:nvPr/>
        </p:nvCxnSpPr>
        <p:spPr>
          <a:xfrm rot="16200000" flipH="1">
            <a:off x="6898193" y="3793252"/>
            <a:ext cx="964642" cy="7134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C9A9FEFF-4A9B-4707-9073-DD84C4CF5506}"/>
              </a:ext>
            </a:extLst>
          </p:cNvPr>
          <p:cNvSpPr txBox="1">
            <a:spLocks noChangeArrowheads="1"/>
          </p:cNvSpPr>
          <p:nvPr/>
        </p:nvSpPr>
        <p:spPr>
          <a:xfrm>
            <a:off x="2489061" y="5041097"/>
            <a:ext cx="1010697" cy="4458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altLang="en-US" dirty="0"/>
              <a:t>n = 1</a:t>
            </a:r>
          </a:p>
        </p:txBody>
      </p:sp>
      <p:sp>
        <p:nvSpPr>
          <p:cNvPr id="14" name="Rectangle 3">
            <a:extLst>
              <a:ext uri="{FF2B5EF4-FFF2-40B4-BE49-F238E27FC236}">
                <a16:creationId xmlns:a16="http://schemas.microsoft.com/office/drawing/2014/main" id="{F6B117F0-A827-4BAA-B633-551CF0AB4AC4}"/>
              </a:ext>
            </a:extLst>
          </p:cNvPr>
          <p:cNvSpPr txBox="1">
            <a:spLocks noChangeArrowheads="1"/>
          </p:cNvSpPr>
          <p:nvPr/>
        </p:nvSpPr>
        <p:spPr>
          <a:xfrm>
            <a:off x="2480686" y="1676568"/>
            <a:ext cx="1010697" cy="4458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altLang="en-US" dirty="0"/>
              <a:t>n = 2</a:t>
            </a:r>
          </a:p>
        </p:txBody>
      </p:sp>
    </p:spTree>
    <p:extLst>
      <p:ext uri="{BB962C8B-B14F-4D97-AF65-F5344CB8AC3E}">
        <p14:creationId xmlns:p14="http://schemas.microsoft.com/office/powerpoint/2010/main" val="3810689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thesnobmag.com/images/blancpain_500_green">
            <a:extLst>
              <a:ext uri="{FF2B5EF4-FFF2-40B4-BE49-F238E27FC236}">
                <a16:creationId xmlns:a16="http://schemas.microsoft.com/office/drawing/2014/main" id="{01FCD566-A5B8-40E8-9C29-FE7A12F32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4225" y="378670"/>
            <a:ext cx="2734551" cy="2585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blogs.discovermagazine.com/notrocketscience/files/2011/12/Scorpions_glowing.jpg">
            <a:extLst>
              <a:ext uri="{FF2B5EF4-FFF2-40B4-BE49-F238E27FC236}">
                <a16:creationId xmlns:a16="http://schemas.microsoft.com/office/drawing/2014/main" id="{93DF3083-3FC5-45B5-874C-4A70D372E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18" y="3342584"/>
            <a:ext cx="5470508" cy="32823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kezako.unisciel.fr/Kezako05/res/sticker-phosphorescent.jpg">
            <a:extLst>
              <a:ext uri="{FF2B5EF4-FFF2-40B4-BE49-F238E27FC236}">
                <a16:creationId xmlns:a16="http://schemas.microsoft.com/office/drawing/2014/main" id="{C87109DC-67CF-4490-BDE8-3AD4D23CF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948" y="3336316"/>
            <a:ext cx="5178252" cy="32704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960782A7-ADE1-4877-9BFF-31D2FDD781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395" y="506133"/>
            <a:ext cx="2555854" cy="2330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BC17F075-E441-4AC5-8911-FF497D19474D}"/>
              </a:ext>
            </a:extLst>
          </p:cNvPr>
          <p:cNvPicPr>
            <a:picLocks noChangeAspect="1"/>
          </p:cNvPicPr>
          <p:nvPr/>
        </p:nvPicPr>
        <p:blipFill>
          <a:blip r:embed="rId6"/>
          <a:stretch>
            <a:fillRect/>
          </a:stretch>
        </p:blipFill>
        <p:spPr>
          <a:xfrm>
            <a:off x="8305800" y="378670"/>
            <a:ext cx="3581400" cy="2686050"/>
          </a:xfrm>
          <a:prstGeom prst="rect">
            <a:avLst/>
          </a:prstGeom>
        </p:spPr>
      </p:pic>
    </p:spTree>
    <p:extLst>
      <p:ext uri="{BB962C8B-B14F-4D97-AF65-F5344CB8AC3E}">
        <p14:creationId xmlns:p14="http://schemas.microsoft.com/office/powerpoint/2010/main" val="2092909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F31063-A536-41D1-AC58-25D09B407FE2}"/>
              </a:ext>
            </a:extLst>
          </p:cNvPr>
          <p:cNvSpPr>
            <a:spLocks noGrp="1" noChangeArrowheads="1"/>
          </p:cNvSpPr>
          <p:nvPr>
            <p:ph type="title"/>
          </p:nvPr>
        </p:nvSpPr>
        <p:spPr/>
        <p:txBody>
          <a:bodyPr/>
          <a:lstStyle/>
          <a:p>
            <a:pPr eaLnBrk="1" hangingPunct="1"/>
            <a:r>
              <a:rPr lang="en-AU" altLang="en-US" sz="4000" u="sng" dirty="0"/>
              <a:t>PROPERTIES OF X-RAYS</a:t>
            </a:r>
            <a:br>
              <a:rPr lang="en-AU" altLang="en-US" sz="4000" u="sng" dirty="0"/>
            </a:br>
            <a:endParaRPr lang="en-AU" altLang="en-US" sz="4000" u="sng" dirty="0"/>
          </a:p>
        </p:txBody>
      </p:sp>
      <p:sp>
        <p:nvSpPr>
          <p:cNvPr id="9219" name="Rectangle 3">
            <a:extLst>
              <a:ext uri="{FF2B5EF4-FFF2-40B4-BE49-F238E27FC236}">
                <a16:creationId xmlns:a16="http://schemas.microsoft.com/office/drawing/2014/main" id="{A8103DFA-6267-4879-8E16-8132712305F0}"/>
              </a:ext>
            </a:extLst>
          </p:cNvPr>
          <p:cNvSpPr>
            <a:spLocks noGrp="1" noChangeArrowheads="1"/>
          </p:cNvSpPr>
          <p:nvPr>
            <p:ph type="body" idx="1"/>
          </p:nvPr>
        </p:nvSpPr>
        <p:spPr/>
        <p:txBody>
          <a:bodyPr/>
          <a:lstStyle/>
          <a:p>
            <a:pPr eaLnBrk="1" hangingPunct="1"/>
            <a:r>
              <a:rPr lang="en-AU" altLang="en-US" dirty="0"/>
              <a:t>High penetrating, invisible rays</a:t>
            </a:r>
          </a:p>
          <a:p>
            <a:pPr eaLnBrk="1" hangingPunct="1"/>
            <a:r>
              <a:rPr lang="en-AU" altLang="en-US" dirty="0"/>
              <a:t>Electrical neutral-cannot be deflected by electrical and magnetic fields</a:t>
            </a:r>
          </a:p>
          <a:p>
            <a:pPr eaLnBrk="1" hangingPunct="1"/>
            <a:r>
              <a:rPr lang="en-AU" altLang="en-US" dirty="0"/>
              <a:t>Liberate minute amount of heat</a:t>
            </a:r>
          </a:p>
          <a:p>
            <a:pPr eaLnBrk="1" hangingPunct="1"/>
            <a:r>
              <a:rPr lang="en-AU" altLang="en-US" dirty="0"/>
              <a:t>Causes Fluorescence of certain crystals</a:t>
            </a:r>
          </a:p>
          <a:p>
            <a:pPr eaLnBrk="1" hangingPunct="1"/>
            <a:r>
              <a:rPr lang="en-AU" altLang="en-US" dirty="0"/>
              <a:t>Cannot be focused by lens</a:t>
            </a:r>
          </a:p>
          <a:p>
            <a:pPr eaLnBrk="1" hangingPunct="1"/>
            <a:r>
              <a:rPr lang="en-AU" altLang="en-US" dirty="0"/>
              <a:t>Affect photographic films</a:t>
            </a:r>
          </a:p>
          <a:p>
            <a:pPr eaLnBrk="1" hangingPunct="1"/>
            <a:r>
              <a:rPr lang="en-AU" altLang="en-US" dirty="0"/>
              <a:t>Produce chemical &amp; biological changes by ionization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51958886-60B9-42A7-B28C-D343467D3780}"/>
              </a:ext>
            </a:extLst>
          </p:cNvPr>
          <p:cNvSpPr>
            <a:spLocks noGrp="1" noChangeArrowheads="1"/>
          </p:cNvSpPr>
          <p:nvPr>
            <p:ph type="title"/>
          </p:nvPr>
        </p:nvSpPr>
        <p:spPr>
          <a:xfrm>
            <a:off x="833175" y="228600"/>
            <a:ext cx="6858000" cy="560388"/>
          </a:xfrm>
        </p:spPr>
        <p:txBody>
          <a:bodyPr vert="horz" lIns="92075" tIns="46038" rIns="92075" bIns="46038" rtlCol="0" anchor="ctr" anchorCtr="0">
            <a:normAutofit/>
          </a:bodyPr>
          <a:lstStyle/>
          <a:p>
            <a:pPr eaLnBrk="1" hangingPunct="1">
              <a:defRPr/>
            </a:pPr>
            <a:r>
              <a:rPr lang="en-US" sz="3200" u="sng" dirty="0"/>
              <a:t>X-RAY PRODUCTION</a:t>
            </a:r>
          </a:p>
        </p:txBody>
      </p:sp>
      <p:sp>
        <p:nvSpPr>
          <p:cNvPr id="229379" name="Rectangle 3">
            <a:extLst>
              <a:ext uri="{FF2B5EF4-FFF2-40B4-BE49-F238E27FC236}">
                <a16:creationId xmlns:a16="http://schemas.microsoft.com/office/drawing/2014/main" id="{01729585-904A-473A-BA87-EA8DF1417E38}"/>
              </a:ext>
            </a:extLst>
          </p:cNvPr>
          <p:cNvSpPr>
            <a:spLocks noGrp="1" noChangeArrowheads="1"/>
          </p:cNvSpPr>
          <p:nvPr>
            <p:ph type="body" sz="half" idx="1"/>
          </p:nvPr>
        </p:nvSpPr>
        <p:spPr>
          <a:xfrm>
            <a:off x="1065125" y="1024930"/>
            <a:ext cx="10078497" cy="1447800"/>
          </a:xfrm>
        </p:spPr>
        <p:txBody>
          <a:bodyPr vert="horz" lIns="92075" tIns="46038" rIns="92075" bIns="46038" rtlCol="0">
            <a:normAutofit/>
          </a:bodyPr>
          <a:lstStyle/>
          <a:p>
            <a:pPr>
              <a:defRPr/>
            </a:pPr>
            <a:r>
              <a:rPr lang="en-US" dirty="0"/>
              <a:t>High energy electrons, accelerated by thousands of kilovolts of potential, interact with a metal target in an </a:t>
            </a:r>
            <a:r>
              <a:rPr lang="en-US" dirty="0">
                <a:effectLst>
                  <a:outerShdw blurRad="38100" dist="38100" dir="2700000" algn="tl">
                    <a:srgbClr val="FFFFFF"/>
                  </a:outerShdw>
                </a:effectLst>
              </a:rPr>
              <a:t>x-ray tube</a:t>
            </a:r>
            <a:r>
              <a:rPr lang="en-US" dirty="0"/>
              <a:t>.</a:t>
            </a:r>
          </a:p>
        </p:txBody>
      </p:sp>
      <p:pic>
        <p:nvPicPr>
          <p:cNvPr id="3" name="Picture 2">
            <a:extLst>
              <a:ext uri="{FF2B5EF4-FFF2-40B4-BE49-F238E27FC236}">
                <a16:creationId xmlns:a16="http://schemas.microsoft.com/office/drawing/2014/main" id="{6E3A3A93-28E2-4594-9357-AA877E3F145B}"/>
              </a:ext>
            </a:extLst>
          </p:cNvPr>
          <p:cNvPicPr>
            <a:picLocks noChangeAspect="1"/>
          </p:cNvPicPr>
          <p:nvPr/>
        </p:nvPicPr>
        <p:blipFill>
          <a:blip r:embed="rId3"/>
          <a:stretch>
            <a:fillRect/>
          </a:stretch>
        </p:blipFill>
        <p:spPr>
          <a:xfrm>
            <a:off x="3076523" y="2261716"/>
            <a:ext cx="6219825" cy="40862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21B5D8CE-482E-44F7-BD55-AD9A4E47255D}"/>
              </a:ext>
            </a:extLst>
          </p:cNvPr>
          <p:cNvSpPr>
            <a:spLocks noGrp="1" noChangeArrowheads="1"/>
          </p:cNvSpPr>
          <p:nvPr>
            <p:ph type="title"/>
          </p:nvPr>
        </p:nvSpPr>
        <p:spPr>
          <a:xfrm>
            <a:off x="930310" y="439615"/>
            <a:ext cx="4648200" cy="560388"/>
          </a:xfrm>
        </p:spPr>
        <p:txBody>
          <a:bodyPr vert="horz" lIns="92075" tIns="46038" rIns="92075" bIns="46038" rtlCol="0" anchor="ctr" anchorCtr="0">
            <a:normAutofit/>
          </a:bodyPr>
          <a:lstStyle/>
          <a:p>
            <a:pPr eaLnBrk="1" hangingPunct="1">
              <a:defRPr/>
            </a:pPr>
            <a:r>
              <a:rPr lang="en-US" sz="3200" u="sng" dirty="0"/>
              <a:t>X-RAY TUBE</a:t>
            </a:r>
          </a:p>
        </p:txBody>
      </p:sp>
      <p:pic>
        <p:nvPicPr>
          <p:cNvPr id="14339" name="Picture 5" descr="x-ray_tube_real">
            <a:extLst>
              <a:ext uri="{FF2B5EF4-FFF2-40B4-BE49-F238E27FC236}">
                <a16:creationId xmlns:a16="http://schemas.microsoft.com/office/drawing/2014/main" id="{DFD32C4B-5026-46AA-B2D4-D7EAD5FEB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000003"/>
            <a:ext cx="5257800"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6" descr="xray_tube_schematics">
            <a:extLst>
              <a:ext uri="{FF2B5EF4-FFF2-40B4-BE49-F238E27FC236}">
                <a16:creationId xmlns:a16="http://schemas.microsoft.com/office/drawing/2014/main" id="{7CB5DF30-8429-43C6-B749-E14FAEC4E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449760"/>
            <a:ext cx="4343400"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9CAEB19E-F238-40E4-B4DF-D44C4A6BD9BA}"/>
              </a:ext>
            </a:extLst>
          </p:cNvPr>
          <p:cNvSpPr>
            <a:spLocks noGrp="1" noChangeArrowheads="1"/>
          </p:cNvSpPr>
          <p:nvPr>
            <p:ph type="title"/>
          </p:nvPr>
        </p:nvSpPr>
        <p:spPr>
          <a:xfrm>
            <a:off x="1040842" y="379325"/>
            <a:ext cx="4648200" cy="560388"/>
          </a:xfrm>
        </p:spPr>
        <p:txBody>
          <a:bodyPr vert="horz" lIns="92075" tIns="46038" rIns="92075" bIns="46038" rtlCol="0" anchor="ctr" anchorCtr="0">
            <a:normAutofit/>
          </a:bodyPr>
          <a:lstStyle/>
          <a:p>
            <a:pPr eaLnBrk="1" hangingPunct="1">
              <a:defRPr/>
            </a:pPr>
            <a:r>
              <a:rPr lang="en-US" sz="3200" u="sng" dirty="0"/>
              <a:t>X-RAY TUBE - CATHODE</a:t>
            </a:r>
          </a:p>
        </p:txBody>
      </p:sp>
      <p:sp>
        <p:nvSpPr>
          <p:cNvPr id="251907" name="Rectangle 3">
            <a:extLst>
              <a:ext uri="{FF2B5EF4-FFF2-40B4-BE49-F238E27FC236}">
                <a16:creationId xmlns:a16="http://schemas.microsoft.com/office/drawing/2014/main" id="{BAB6E7D2-EDBB-4C25-AA8D-43B1336E6031}"/>
              </a:ext>
            </a:extLst>
          </p:cNvPr>
          <p:cNvSpPr>
            <a:spLocks noGrp="1" noChangeArrowheads="1"/>
          </p:cNvSpPr>
          <p:nvPr>
            <p:ph type="body" sz="half" idx="1"/>
          </p:nvPr>
        </p:nvSpPr>
        <p:spPr>
          <a:xfrm>
            <a:off x="1040842" y="1219200"/>
            <a:ext cx="10052538" cy="5105400"/>
          </a:xfrm>
        </p:spPr>
        <p:txBody>
          <a:bodyPr vert="horz" lIns="92075" tIns="46038" rIns="92075" bIns="46038" rtlCol="0">
            <a:normAutofit/>
          </a:bodyPr>
          <a:lstStyle/>
          <a:p>
            <a:pPr>
              <a:defRPr/>
            </a:pPr>
            <a:r>
              <a:rPr lang="en-US" sz="2400"/>
              <a:t>Cathode filament is a coiled tungsten wire which is the source of electrons.</a:t>
            </a:r>
          </a:p>
          <a:p>
            <a:pPr>
              <a:defRPr/>
            </a:pPr>
            <a:endParaRPr lang="en-US" sz="2400"/>
          </a:p>
          <a:p>
            <a:pPr>
              <a:defRPr/>
            </a:pPr>
            <a:r>
              <a:rPr lang="en-US" sz="2400"/>
              <a:t>Cathode focusing cup to direct electrons to target.</a:t>
            </a:r>
          </a:p>
          <a:p>
            <a:pPr>
              <a:defRPr/>
            </a:pPr>
            <a:endParaRPr lang="en-US" sz="2400"/>
          </a:p>
          <a:p>
            <a:pPr>
              <a:defRPr/>
            </a:pPr>
            <a:r>
              <a:rPr lang="en-US" sz="2400"/>
              <a:t>The cathode acts to excite electrons to the point where they become free from their parent atom and are then able to become part of the electron beam.</a:t>
            </a:r>
          </a:p>
          <a:p>
            <a:pPr>
              <a:defRPr/>
            </a:pPr>
            <a:endParaRPr lang="en-US" sz="2400"/>
          </a:p>
          <a:p>
            <a:pPr>
              <a:defRPr/>
            </a:pPr>
            <a:r>
              <a:rPr lang="en-US" sz="2400"/>
              <a:t>The cathode acts as a negative electrode and propels the free electrons, in the form of an electron beam, towards the positive electrode (the anode).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How does an X-ray Tube Work (Radiation Protection)">
            <a:hlinkClick r:id="" action="ppaction://media"/>
            <a:extLst>
              <a:ext uri="{FF2B5EF4-FFF2-40B4-BE49-F238E27FC236}">
                <a16:creationId xmlns:a16="http://schemas.microsoft.com/office/drawing/2014/main" id="{E09B9093-9921-435F-A362-CBAA8C0328A1}"/>
              </a:ext>
            </a:extLst>
          </p:cNvPr>
          <p:cNvPicPr>
            <a:picLocks noRot="1" noChangeAspect="1"/>
          </p:cNvPicPr>
          <p:nvPr>
            <a:videoFile r:link="rId1"/>
          </p:nvPr>
        </p:nvPicPr>
        <p:blipFill>
          <a:blip r:embed="rId3"/>
          <a:stretch>
            <a:fillRect/>
          </a:stretch>
        </p:blipFill>
        <p:spPr>
          <a:xfrm>
            <a:off x="1522325" y="0"/>
            <a:ext cx="9147349" cy="6860512"/>
          </a:xfrm>
          <a:prstGeom prst="rect">
            <a:avLst/>
          </a:prstGeom>
        </p:spPr>
      </p:pic>
    </p:spTree>
    <p:extLst>
      <p:ext uri="{BB962C8B-B14F-4D97-AF65-F5344CB8AC3E}">
        <p14:creationId xmlns:p14="http://schemas.microsoft.com/office/powerpoint/2010/main" val="86708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681839DE-7399-4CB3-97CB-FEF23F5C9B6D}"/>
              </a:ext>
            </a:extLst>
          </p:cNvPr>
          <p:cNvSpPr>
            <a:spLocks noGrp="1" noChangeArrowheads="1"/>
          </p:cNvSpPr>
          <p:nvPr>
            <p:ph type="title"/>
          </p:nvPr>
        </p:nvSpPr>
        <p:spPr>
          <a:xfrm>
            <a:off x="526701" y="359229"/>
            <a:ext cx="4648200" cy="560388"/>
          </a:xfrm>
        </p:spPr>
        <p:txBody>
          <a:bodyPr vert="horz" lIns="92075" tIns="46038" rIns="92075" bIns="46038" rtlCol="0" anchor="ctr" anchorCtr="0">
            <a:normAutofit fontScale="90000"/>
          </a:bodyPr>
          <a:lstStyle/>
          <a:p>
            <a:pPr eaLnBrk="1" hangingPunct="1">
              <a:defRPr/>
            </a:pPr>
            <a:r>
              <a:rPr lang="en-US" sz="3200" u="sng" dirty="0"/>
              <a:t>BREMSSTRAHLUNG X-RAYS</a:t>
            </a:r>
            <a:r>
              <a:rPr lang="en-US" u="sng" dirty="0"/>
              <a:t> </a:t>
            </a:r>
          </a:p>
        </p:txBody>
      </p:sp>
      <p:sp>
        <p:nvSpPr>
          <p:cNvPr id="236548" name="Rectangle 4">
            <a:extLst>
              <a:ext uri="{FF2B5EF4-FFF2-40B4-BE49-F238E27FC236}">
                <a16:creationId xmlns:a16="http://schemas.microsoft.com/office/drawing/2014/main" id="{11DEE80B-7ADD-4878-A5AF-5E358C634DEE}"/>
              </a:ext>
            </a:extLst>
          </p:cNvPr>
          <p:cNvSpPr>
            <a:spLocks noGrp="1" noChangeArrowheads="1"/>
          </p:cNvSpPr>
          <p:nvPr>
            <p:ph type="body" sz="half" idx="1"/>
          </p:nvPr>
        </p:nvSpPr>
        <p:spPr>
          <a:xfrm>
            <a:off x="396910" y="1295400"/>
            <a:ext cx="4419600" cy="5029200"/>
          </a:xfrm>
        </p:spPr>
        <p:txBody>
          <a:bodyPr>
            <a:normAutofit fontScale="92500"/>
          </a:bodyPr>
          <a:lstStyle/>
          <a:p>
            <a:pPr>
              <a:buClr>
                <a:schemeClr val="tx1"/>
              </a:buClr>
              <a:defRPr/>
            </a:pPr>
            <a:r>
              <a:rPr lang="en-US" sz="2600" dirty="0"/>
              <a:t>Radiation which is emitted when electrons are decelerated or “braked” when they are fired at a metal target.</a:t>
            </a:r>
          </a:p>
          <a:p>
            <a:pPr>
              <a:buClr>
                <a:schemeClr val="tx1"/>
              </a:buClr>
              <a:defRPr/>
            </a:pPr>
            <a:endParaRPr lang="en-US" sz="2600" dirty="0"/>
          </a:p>
          <a:p>
            <a:pPr>
              <a:buClr>
                <a:schemeClr val="tx1"/>
              </a:buClr>
              <a:defRPr/>
            </a:pPr>
            <a:r>
              <a:rPr lang="en-US" sz="2600" dirty="0"/>
              <a:t>Accelerated charges give off electromagnetic radiation</a:t>
            </a:r>
          </a:p>
          <a:p>
            <a:pPr>
              <a:buClr>
                <a:schemeClr val="tx1"/>
              </a:buClr>
              <a:defRPr/>
            </a:pPr>
            <a:endParaRPr lang="en-US" sz="2600" dirty="0"/>
          </a:p>
          <a:p>
            <a:pPr>
              <a:buClr>
                <a:schemeClr val="tx1"/>
              </a:buClr>
              <a:defRPr/>
            </a:pPr>
            <a:r>
              <a:rPr lang="en-US" sz="2600" dirty="0"/>
              <a:t>When the energy of the bombarding electrons is high enough, that radiation is in the x-ray region of the electromagnetic spectrum.</a:t>
            </a:r>
            <a:r>
              <a:rPr lang="en-US" sz="2400" dirty="0"/>
              <a:t> </a:t>
            </a:r>
          </a:p>
        </p:txBody>
      </p:sp>
      <p:sp>
        <p:nvSpPr>
          <p:cNvPr id="236549" name="Rectangle 5">
            <a:extLst>
              <a:ext uri="{FF2B5EF4-FFF2-40B4-BE49-F238E27FC236}">
                <a16:creationId xmlns:a16="http://schemas.microsoft.com/office/drawing/2014/main" id="{1419D0BA-2154-443A-9B6B-2A206F6041B8}"/>
              </a:ext>
            </a:extLst>
          </p:cNvPr>
          <p:cNvSpPr>
            <a:spLocks noChangeArrowheads="1"/>
          </p:cNvSpPr>
          <p:nvPr/>
        </p:nvSpPr>
        <p:spPr bwMode="auto">
          <a:xfrm>
            <a:off x="6019800" y="5562600"/>
            <a:ext cx="4648200" cy="762000"/>
          </a:xfrm>
          <a:prstGeom prst="rect">
            <a:avLst/>
          </a:prstGeom>
          <a:noFill/>
          <a:ln>
            <a:noFill/>
          </a:ln>
          <a:effectLst/>
        </p:spPr>
        <p:txBody>
          <a:bodyPr/>
          <a:lstStyle/>
          <a:p>
            <a:pPr marL="265113" lvl="1">
              <a:spcBef>
                <a:spcPct val="20000"/>
              </a:spcBef>
              <a:buClr>
                <a:schemeClr val="tx1"/>
              </a:buClr>
              <a:buSzPct val="75000"/>
              <a:defRPr/>
            </a:pPr>
            <a:r>
              <a:rPr lang="en-US" sz="2000">
                <a:effectLst>
                  <a:outerShdw blurRad="38100" dist="38100" dir="2700000" algn="tl">
                    <a:srgbClr val="010199"/>
                  </a:outerShdw>
                </a:effectLst>
                <a:latin typeface="Arial" charset="0"/>
                <a:cs typeface="Arial" charset="0"/>
              </a:rPr>
              <a:t>Bremsstrahlung is characterized by a continuous distribution of radiation.</a:t>
            </a:r>
          </a:p>
        </p:txBody>
      </p:sp>
      <p:pic>
        <p:nvPicPr>
          <p:cNvPr id="3" name="Picture 2">
            <a:extLst>
              <a:ext uri="{FF2B5EF4-FFF2-40B4-BE49-F238E27FC236}">
                <a16:creationId xmlns:a16="http://schemas.microsoft.com/office/drawing/2014/main" id="{EA390C1F-6787-4FD8-9F61-5CB7D19C4440}"/>
              </a:ext>
            </a:extLst>
          </p:cNvPr>
          <p:cNvPicPr>
            <a:picLocks noChangeAspect="1"/>
          </p:cNvPicPr>
          <p:nvPr/>
        </p:nvPicPr>
        <p:blipFill>
          <a:blip r:embed="rId3"/>
          <a:stretch>
            <a:fillRect/>
          </a:stretch>
        </p:blipFill>
        <p:spPr>
          <a:xfrm>
            <a:off x="6281737" y="639423"/>
            <a:ext cx="4124325" cy="46863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786D7A2-1C72-4B15-92AB-E5F42190A022}"/>
              </a:ext>
            </a:extLst>
          </p:cNvPr>
          <p:cNvSpPr>
            <a:spLocks noGrp="1" noChangeArrowheads="1"/>
          </p:cNvSpPr>
          <p:nvPr>
            <p:ph type="title"/>
          </p:nvPr>
        </p:nvSpPr>
        <p:spPr>
          <a:xfrm>
            <a:off x="525464" y="405606"/>
            <a:ext cx="4648200" cy="560388"/>
          </a:xfrm>
          <a:noFill/>
          <a:extLst>
            <a:ext uri="{909E8E84-426E-40DD-AFC4-6F175D3DCCD1}">
              <a14:hiddenFill xmlns:a14="http://schemas.microsoft.com/office/drawing/2010/main">
                <a:solidFill>
                  <a:schemeClr val="accent1"/>
                </a:solidFill>
              </a14:hiddenFill>
            </a:ext>
          </a:extLst>
        </p:spPr>
        <p:txBody>
          <a:bodyPr vert="horz" lIns="92075" tIns="46038" rIns="92075" bIns="46038" rtlCol="0" anchor="ctr" anchorCtr="0">
            <a:normAutofit/>
          </a:bodyPr>
          <a:lstStyle/>
          <a:p>
            <a:pPr eaLnBrk="1" hangingPunct="1"/>
            <a:r>
              <a:rPr lang="en-US" altLang="en-US" sz="3200" u="sng" dirty="0"/>
              <a:t>CHARACTERISTIC X-RAYS</a:t>
            </a:r>
          </a:p>
        </p:txBody>
      </p:sp>
      <p:sp>
        <p:nvSpPr>
          <p:cNvPr id="184326" name="Rectangle 6">
            <a:extLst>
              <a:ext uri="{FF2B5EF4-FFF2-40B4-BE49-F238E27FC236}">
                <a16:creationId xmlns:a16="http://schemas.microsoft.com/office/drawing/2014/main" id="{CE87FEA2-D0CE-4EA3-A879-35277708C9F2}"/>
              </a:ext>
            </a:extLst>
          </p:cNvPr>
          <p:cNvSpPr>
            <a:spLocks noGrp="1" noChangeArrowheads="1"/>
          </p:cNvSpPr>
          <p:nvPr>
            <p:ph type="body" sz="half" idx="1"/>
          </p:nvPr>
        </p:nvSpPr>
        <p:spPr>
          <a:xfrm>
            <a:off x="525464" y="1233435"/>
            <a:ext cx="4419600" cy="3048000"/>
          </a:xfrm>
        </p:spPr>
        <p:txBody>
          <a:bodyPr>
            <a:normAutofit lnSpcReduction="10000"/>
          </a:bodyPr>
          <a:lstStyle/>
          <a:p>
            <a:pPr>
              <a:buNone/>
              <a:defRPr/>
            </a:pPr>
            <a:r>
              <a:rPr lang="en-US" dirty="0"/>
              <a:t>	Electrons make transitions between lower atomic energy levels in heavy elements. They have definite energies since they have energies determined by the atomic energy levels.</a:t>
            </a:r>
          </a:p>
        </p:txBody>
      </p:sp>
      <p:sp>
        <p:nvSpPr>
          <p:cNvPr id="184328" name="Rectangle 8">
            <a:extLst>
              <a:ext uri="{FF2B5EF4-FFF2-40B4-BE49-F238E27FC236}">
                <a16:creationId xmlns:a16="http://schemas.microsoft.com/office/drawing/2014/main" id="{60048D8D-E224-4138-BF61-67C0A75DC73F}"/>
              </a:ext>
            </a:extLst>
          </p:cNvPr>
          <p:cNvSpPr>
            <a:spLocks noChangeArrowheads="1"/>
          </p:cNvSpPr>
          <p:nvPr/>
        </p:nvSpPr>
        <p:spPr bwMode="auto">
          <a:xfrm>
            <a:off x="5638800" y="5562600"/>
            <a:ext cx="5029200" cy="762000"/>
          </a:xfrm>
          <a:prstGeom prst="rect">
            <a:avLst/>
          </a:prstGeom>
          <a:noFill/>
          <a:ln>
            <a:noFill/>
          </a:ln>
          <a:effectLst/>
        </p:spPr>
        <p:txBody>
          <a:bodyPr/>
          <a:lstStyle/>
          <a:p>
            <a:pPr marL="265113" lvl="1">
              <a:spcBef>
                <a:spcPct val="20000"/>
              </a:spcBef>
              <a:buClr>
                <a:schemeClr val="tx2"/>
              </a:buClr>
              <a:buSzPct val="75000"/>
              <a:defRPr/>
            </a:pPr>
            <a:r>
              <a:rPr lang="en-US">
                <a:effectLst>
                  <a:outerShdw blurRad="38100" dist="38100" dir="2700000" algn="tl">
                    <a:srgbClr val="010199"/>
                  </a:outerShdw>
                </a:effectLst>
                <a:latin typeface="Arial" charset="0"/>
                <a:cs typeface="Arial" charset="0"/>
              </a:rPr>
              <a:t>Vacancies are produced in the K-shell of the atom and electrons drop down to fill the gap. </a:t>
            </a:r>
          </a:p>
        </p:txBody>
      </p:sp>
      <p:pic>
        <p:nvPicPr>
          <p:cNvPr id="3" name="Picture 2">
            <a:extLst>
              <a:ext uri="{FF2B5EF4-FFF2-40B4-BE49-F238E27FC236}">
                <a16:creationId xmlns:a16="http://schemas.microsoft.com/office/drawing/2014/main" id="{991DA2E9-A0F4-447E-899F-3DC1ECC6B24F}"/>
              </a:ext>
            </a:extLst>
          </p:cNvPr>
          <p:cNvPicPr>
            <a:picLocks noChangeAspect="1"/>
          </p:cNvPicPr>
          <p:nvPr/>
        </p:nvPicPr>
        <p:blipFill>
          <a:blip r:embed="rId3"/>
          <a:stretch>
            <a:fillRect/>
          </a:stretch>
        </p:blipFill>
        <p:spPr>
          <a:xfrm>
            <a:off x="2119431" y="3691775"/>
            <a:ext cx="3054233" cy="3048000"/>
          </a:xfrm>
          <a:prstGeom prst="rect">
            <a:avLst/>
          </a:prstGeom>
        </p:spPr>
      </p:pic>
      <p:pic>
        <p:nvPicPr>
          <p:cNvPr id="5" name="Picture 4">
            <a:extLst>
              <a:ext uri="{FF2B5EF4-FFF2-40B4-BE49-F238E27FC236}">
                <a16:creationId xmlns:a16="http://schemas.microsoft.com/office/drawing/2014/main" id="{701BF4B2-4FAF-46F5-B835-D896EF25E19C}"/>
              </a:ext>
            </a:extLst>
          </p:cNvPr>
          <p:cNvPicPr>
            <a:picLocks noChangeAspect="1"/>
          </p:cNvPicPr>
          <p:nvPr/>
        </p:nvPicPr>
        <p:blipFill>
          <a:blip r:embed="rId4"/>
          <a:stretch>
            <a:fillRect/>
          </a:stretch>
        </p:blipFill>
        <p:spPr>
          <a:xfrm>
            <a:off x="6222520" y="386949"/>
            <a:ext cx="4539265" cy="502911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877AE-CAE7-49A0-B1D9-F36F8994E23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LASER</a:t>
            </a:r>
          </a:p>
        </p:txBody>
      </p:sp>
      <p:pic>
        <p:nvPicPr>
          <p:cNvPr id="4" name="Picture 3">
            <a:extLst>
              <a:ext uri="{FF2B5EF4-FFF2-40B4-BE49-F238E27FC236}">
                <a16:creationId xmlns:a16="http://schemas.microsoft.com/office/drawing/2014/main" id="{69D407AD-9CF3-4F05-BF30-51932E97EAA8}"/>
              </a:ext>
            </a:extLst>
          </p:cNvPr>
          <p:cNvPicPr>
            <a:picLocks noChangeAspect="1"/>
          </p:cNvPicPr>
          <p:nvPr/>
        </p:nvPicPr>
        <p:blipFill>
          <a:blip r:embed="rId2"/>
          <a:stretch>
            <a:fillRect/>
          </a:stretch>
        </p:blipFill>
        <p:spPr>
          <a:xfrm>
            <a:off x="2872740" y="0"/>
            <a:ext cx="6446520" cy="6858000"/>
          </a:xfrm>
          <a:prstGeom prst="rect">
            <a:avLst/>
          </a:prstGeom>
        </p:spPr>
      </p:pic>
    </p:spTree>
    <p:extLst>
      <p:ext uri="{BB962C8B-B14F-4D97-AF65-F5344CB8AC3E}">
        <p14:creationId xmlns:p14="http://schemas.microsoft.com/office/powerpoint/2010/main" val="119600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a:extLst>
              <a:ext uri="{FF2B5EF4-FFF2-40B4-BE49-F238E27FC236}">
                <a16:creationId xmlns:a16="http://schemas.microsoft.com/office/drawing/2014/main" id="{D773DD3F-FFBB-46CF-AA1B-DF6BBD4F6C37}"/>
              </a:ext>
            </a:extLst>
          </p:cNvPr>
          <p:cNvSpPr>
            <a:spLocks noGrp="1" noChangeArrowheads="1"/>
          </p:cNvSpPr>
          <p:nvPr>
            <p:ph type="body" idx="1"/>
          </p:nvPr>
        </p:nvSpPr>
        <p:spPr>
          <a:xfrm>
            <a:off x="948732" y="1772920"/>
            <a:ext cx="7097988" cy="4495800"/>
          </a:xfrm>
        </p:spPr>
        <p:txBody>
          <a:bodyPr>
            <a:normAutofit/>
          </a:bodyPr>
          <a:lstStyle/>
          <a:p>
            <a:pPr>
              <a:lnSpc>
                <a:spcPct val="80000"/>
              </a:lnSpc>
            </a:pPr>
            <a:r>
              <a:rPr lang="en-US" altLang="en-US" sz="2400" dirty="0"/>
              <a:t>Ernst Rutherford (1871-1937) took Thomson’s Plum Pudding Model and added to it</a:t>
            </a:r>
          </a:p>
          <a:p>
            <a:pPr>
              <a:lnSpc>
                <a:spcPct val="80000"/>
              </a:lnSpc>
            </a:pPr>
            <a:r>
              <a:rPr lang="en-US" altLang="en-US" sz="2400" dirty="0"/>
              <a:t>Used the “Gold Foil Experiment” to discover the existence of:</a:t>
            </a:r>
          </a:p>
          <a:p>
            <a:pPr lvl="1">
              <a:lnSpc>
                <a:spcPct val="80000"/>
              </a:lnSpc>
            </a:pPr>
            <a:r>
              <a:rPr lang="en-US" altLang="en-US" dirty="0"/>
              <a:t>An Atomic Nucleus</a:t>
            </a:r>
          </a:p>
          <a:p>
            <a:pPr lvl="1">
              <a:lnSpc>
                <a:spcPct val="80000"/>
              </a:lnSpc>
            </a:pPr>
            <a:r>
              <a:rPr lang="en-US" altLang="en-US" dirty="0"/>
              <a:t>Protons (in later experiments)</a:t>
            </a:r>
          </a:p>
          <a:p>
            <a:pPr>
              <a:lnSpc>
                <a:spcPct val="80000"/>
              </a:lnSpc>
            </a:pPr>
            <a:r>
              <a:rPr lang="en-US" altLang="en-US" sz="2400" dirty="0"/>
              <a:t>In the Gold Foil Experiment, Rutherford directed a narrow beam of alpha particles (positive charges) at a thin piece of gold foil.</a:t>
            </a:r>
          </a:p>
          <a:p>
            <a:pPr>
              <a:lnSpc>
                <a:spcPct val="80000"/>
              </a:lnSpc>
            </a:pPr>
            <a:r>
              <a:rPr lang="en-US" altLang="en-US" sz="2400" dirty="0"/>
              <a:t>Based on observations from other experiments involving alpha particles, he predicted that the positive charges would go through the foil.</a:t>
            </a:r>
          </a:p>
          <a:p>
            <a:pPr>
              <a:lnSpc>
                <a:spcPct val="80000"/>
              </a:lnSpc>
            </a:pPr>
            <a:endParaRPr lang="en-US" altLang="en-US" sz="2400" dirty="0"/>
          </a:p>
          <a:p>
            <a:pPr>
              <a:lnSpc>
                <a:spcPct val="80000"/>
              </a:lnSpc>
            </a:pPr>
            <a:endParaRPr lang="en-US" altLang="en-US" sz="2400" dirty="0"/>
          </a:p>
        </p:txBody>
      </p:sp>
      <p:pic>
        <p:nvPicPr>
          <p:cNvPr id="19460" name="Picture 4" descr="ErnestRutherford2">
            <a:extLst>
              <a:ext uri="{FF2B5EF4-FFF2-40B4-BE49-F238E27FC236}">
                <a16:creationId xmlns:a16="http://schemas.microsoft.com/office/drawing/2014/main" id="{ACFF4F9F-9BE6-4CF5-9805-D166B60EA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9120" y="1885950"/>
            <a:ext cx="35814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B574F4A3-1E10-4D65-8DE0-A1DEB58814D0}"/>
              </a:ext>
            </a:extLst>
          </p:cNvPr>
          <p:cNvSpPr txBox="1">
            <a:spLocks noChangeArrowheads="1"/>
          </p:cNvSpPr>
          <p:nvPr/>
        </p:nvSpPr>
        <p:spPr>
          <a:xfrm>
            <a:off x="948732" y="533400"/>
            <a:ext cx="77930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u="sng" dirty="0"/>
              <a:t>ATOMIC STRUCTURE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72890-53A4-491F-BD32-119413712DBD}"/>
              </a:ext>
            </a:extLst>
          </p:cNvPr>
          <p:cNvPicPr>
            <a:picLocks noChangeAspect="1"/>
          </p:cNvPicPr>
          <p:nvPr/>
        </p:nvPicPr>
        <p:blipFill>
          <a:blip r:embed="rId2"/>
          <a:stretch>
            <a:fillRect/>
          </a:stretch>
        </p:blipFill>
        <p:spPr>
          <a:xfrm>
            <a:off x="1609725" y="280987"/>
            <a:ext cx="8972550" cy="6296025"/>
          </a:xfrm>
          <a:prstGeom prst="rect">
            <a:avLst/>
          </a:prstGeom>
        </p:spPr>
      </p:pic>
    </p:spTree>
    <p:extLst>
      <p:ext uri="{BB962C8B-B14F-4D97-AF65-F5344CB8AC3E}">
        <p14:creationId xmlns:p14="http://schemas.microsoft.com/office/powerpoint/2010/main" val="3386751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WAVE-PARTICLE DUALITY</a:t>
            </a:r>
            <a:endParaRPr lang="en-AU" dirty="0"/>
          </a:p>
        </p:txBody>
      </p:sp>
      <p:sp>
        <p:nvSpPr>
          <p:cNvPr id="3" name="Content Placeholder 2"/>
          <p:cNvSpPr>
            <a:spLocks noGrp="1"/>
          </p:cNvSpPr>
          <p:nvPr>
            <p:ph idx="1"/>
          </p:nvPr>
        </p:nvSpPr>
        <p:spPr/>
        <p:txBody>
          <a:bodyPr>
            <a:normAutofit/>
          </a:bodyPr>
          <a:lstStyle/>
          <a:p>
            <a:r>
              <a:rPr lang="en-AU" dirty="0"/>
              <a:t>The Photoelectric Effect provides us with evidence that photons have particle properties.</a:t>
            </a:r>
          </a:p>
          <a:p>
            <a:endParaRPr lang="en-AU" dirty="0"/>
          </a:p>
          <a:p>
            <a:r>
              <a:rPr lang="en-AU" dirty="0"/>
              <a:t>This leads us to a question about things we </a:t>
            </a:r>
            <a:r>
              <a:rPr lang="en-AU" i="1" dirty="0"/>
              <a:t>know</a:t>
            </a:r>
            <a:r>
              <a:rPr lang="en-AU" dirty="0"/>
              <a:t> to be particles – could they perhaps have wave-like properties?</a:t>
            </a:r>
          </a:p>
        </p:txBody>
      </p:sp>
      <p:pic>
        <p:nvPicPr>
          <p:cNvPr id="5122" name="Picture 2" descr="http://www.open.edu/openlearn/sites/www.open.edu.openlearn/files/ole_images/wave-particle-illusion-inline1.jpg"/>
          <p:cNvPicPr>
            <a:picLocks noChangeAspect="1" noChangeArrowheads="1"/>
          </p:cNvPicPr>
          <p:nvPr/>
        </p:nvPicPr>
        <p:blipFill>
          <a:blip r:embed="rId3" cstate="print"/>
          <a:srcRect/>
          <a:stretch>
            <a:fillRect/>
          </a:stretch>
        </p:blipFill>
        <p:spPr bwMode="auto">
          <a:xfrm>
            <a:off x="4439816" y="4797152"/>
            <a:ext cx="3333750" cy="188595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LOUIS DE BROGLIE</a:t>
            </a:r>
            <a:endParaRPr lang="en-AU" dirty="0"/>
          </a:p>
        </p:txBody>
      </p:sp>
      <p:sp>
        <p:nvSpPr>
          <p:cNvPr id="3" name="Content Placeholder 2"/>
          <p:cNvSpPr>
            <a:spLocks noGrp="1"/>
          </p:cNvSpPr>
          <p:nvPr>
            <p:ph idx="1"/>
          </p:nvPr>
        </p:nvSpPr>
        <p:spPr/>
        <p:txBody>
          <a:bodyPr>
            <a:normAutofit/>
          </a:bodyPr>
          <a:lstStyle/>
          <a:p>
            <a:r>
              <a:rPr lang="en-AU" dirty="0"/>
              <a:t>Enter Louis de Broglie!</a:t>
            </a:r>
          </a:p>
          <a:p>
            <a:endParaRPr lang="en-AU" dirty="0"/>
          </a:p>
          <a:p>
            <a:r>
              <a:rPr lang="en-AU" dirty="0"/>
              <a:t>In his 1923 doctoral</a:t>
            </a:r>
          </a:p>
          <a:p>
            <a:pPr>
              <a:buNone/>
            </a:pPr>
            <a:r>
              <a:rPr lang="en-AU" dirty="0"/>
              <a:t>    dissertation, he postulated</a:t>
            </a:r>
          </a:p>
          <a:p>
            <a:pPr>
              <a:buNone/>
            </a:pPr>
            <a:r>
              <a:rPr lang="en-AU" dirty="0"/>
              <a:t>    that as photons have both</a:t>
            </a:r>
          </a:p>
          <a:p>
            <a:pPr>
              <a:buNone/>
            </a:pPr>
            <a:r>
              <a:rPr lang="en-AU" dirty="0"/>
              <a:t>    particle and wave properties,</a:t>
            </a:r>
          </a:p>
          <a:p>
            <a:pPr>
              <a:buNone/>
            </a:pPr>
            <a:r>
              <a:rPr lang="en-AU" dirty="0"/>
              <a:t>    perhaps this was true for all</a:t>
            </a:r>
          </a:p>
          <a:p>
            <a:pPr>
              <a:buNone/>
            </a:pPr>
            <a:r>
              <a:rPr lang="en-AU" dirty="0"/>
              <a:t>    matter!</a:t>
            </a:r>
          </a:p>
        </p:txBody>
      </p:sp>
      <p:pic>
        <p:nvPicPr>
          <p:cNvPr id="20482" name="Picture 2" descr="http://www.nndb.com/people/313/000072097/broglie6-sized.jpg"/>
          <p:cNvPicPr>
            <a:picLocks noChangeAspect="1" noChangeArrowheads="1"/>
          </p:cNvPicPr>
          <p:nvPr/>
        </p:nvPicPr>
        <p:blipFill>
          <a:blip r:embed="rId3" cstate="print"/>
          <a:srcRect/>
          <a:stretch>
            <a:fillRect/>
          </a:stretch>
        </p:blipFill>
        <p:spPr bwMode="auto">
          <a:xfrm>
            <a:off x="6888088" y="2564905"/>
            <a:ext cx="3312368" cy="3779841"/>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LOUIS DE BROGLIE</a:t>
            </a:r>
            <a:endParaRPr lang="en-AU" dirty="0"/>
          </a:p>
        </p:txBody>
      </p:sp>
      <p:sp>
        <p:nvSpPr>
          <p:cNvPr id="3" name="Content Placeholder 2"/>
          <p:cNvSpPr>
            <a:spLocks noGrp="1"/>
          </p:cNvSpPr>
          <p:nvPr>
            <p:ph idx="1"/>
          </p:nvPr>
        </p:nvSpPr>
        <p:spPr/>
        <p:txBody>
          <a:bodyPr>
            <a:normAutofit/>
          </a:bodyPr>
          <a:lstStyle/>
          <a:p>
            <a:r>
              <a:rPr lang="en-AU" dirty="0"/>
              <a:t>It is important to note that de Broglie did </a:t>
            </a:r>
            <a:r>
              <a:rPr lang="en-AU" i="1" dirty="0"/>
              <a:t>not</a:t>
            </a:r>
            <a:r>
              <a:rPr lang="en-AU" dirty="0"/>
              <a:t> suggest that these waves were</a:t>
            </a:r>
          </a:p>
          <a:p>
            <a:pPr>
              <a:buNone/>
            </a:pPr>
            <a:r>
              <a:rPr lang="en-AU" dirty="0"/>
              <a:t>    electromagnetic waves – </a:t>
            </a:r>
          </a:p>
          <a:p>
            <a:pPr>
              <a:buNone/>
            </a:pPr>
            <a:r>
              <a:rPr lang="en-AU" dirty="0"/>
              <a:t>    rather, they were ‘pilot’ waves</a:t>
            </a:r>
          </a:p>
          <a:p>
            <a:pPr>
              <a:buNone/>
            </a:pPr>
            <a:r>
              <a:rPr lang="en-AU" dirty="0"/>
              <a:t>    that guided matter through</a:t>
            </a:r>
          </a:p>
          <a:p>
            <a:pPr>
              <a:buNone/>
            </a:pPr>
            <a:r>
              <a:rPr lang="en-AU" dirty="0"/>
              <a:t>    space. He soon set out to</a:t>
            </a:r>
          </a:p>
          <a:p>
            <a:pPr>
              <a:buNone/>
            </a:pPr>
            <a:r>
              <a:rPr lang="en-AU" dirty="0"/>
              <a:t>    ascertain details about these</a:t>
            </a:r>
          </a:p>
          <a:p>
            <a:pPr>
              <a:buNone/>
            </a:pPr>
            <a:r>
              <a:rPr lang="en-AU" dirty="0"/>
              <a:t>    ‘matter waves’.</a:t>
            </a:r>
          </a:p>
        </p:txBody>
      </p:sp>
      <p:pic>
        <p:nvPicPr>
          <p:cNvPr id="20482" name="Picture 2" descr="http://www.nndb.com/people/313/000072097/broglie6-sized.jpg"/>
          <p:cNvPicPr>
            <a:picLocks noChangeAspect="1" noChangeArrowheads="1"/>
          </p:cNvPicPr>
          <p:nvPr/>
        </p:nvPicPr>
        <p:blipFill>
          <a:blip r:embed="rId3" cstate="print"/>
          <a:srcRect/>
          <a:stretch>
            <a:fillRect/>
          </a:stretch>
        </p:blipFill>
        <p:spPr bwMode="auto">
          <a:xfrm>
            <a:off x="6888088" y="2564905"/>
            <a:ext cx="3312368" cy="3779841"/>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DE BROGLIE’S MATTER WAVES</a:t>
            </a:r>
            <a:endParaRPr lang="en-AU" dirty="0"/>
          </a:p>
        </p:txBody>
      </p:sp>
      <p:sp>
        <p:nvSpPr>
          <p:cNvPr id="3" name="Content Placeholder 2"/>
          <p:cNvSpPr>
            <a:spLocks noGrp="1"/>
          </p:cNvSpPr>
          <p:nvPr>
            <p:ph idx="1"/>
          </p:nvPr>
        </p:nvSpPr>
        <p:spPr>
          <a:xfrm>
            <a:off x="1981200" y="1600200"/>
            <a:ext cx="8229600" cy="4781128"/>
          </a:xfrm>
        </p:spPr>
        <p:txBody>
          <a:bodyPr>
            <a:normAutofit/>
          </a:bodyPr>
          <a:lstStyle/>
          <a:p>
            <a:r>
              <a:rPr lang="en-AU" dirty="0"/>
              <a:t>In 1919 Einstein concluded that a photon of energy ‘E’ must have momentum. He even came up with a formula for it.</a:t>
            </a:r>
          </a:p>
          <a:p>
            <a:r>
              <a:rPr lang="en-AU" dirty="0"/>
              <a:t>The formula for the momentum of a particle is:</a:t>
            </a:r>
          </a:p>
          <a:p>
            <a:pPr algn="ctr">
              <a:buNone/>
            </a:pPr>
            <a:r>
              <a:rPr lang="en-AU" dirty="0"/>
              <a:t>p = mv</a:t>
            </a:r>
          </a:p>
          <a:p>
            <a:pPr>
              <a:buNone/>
            </a:pPr>
            <a:r>
              <a:rPr lang="en-AU" dirty="0"/>
              <a:t>    Given that the speed of a photon is the speed of light, we can write the following (never mind that photons are considered to be massless – minor detail apparently!):</a:t>
            </a:r>
          </a:p>
          <a:p>
            <a:pPr algn="ctr">
              <a:buNone/>
            </a:pPr>
            <a:r>
              <a:rPr lang="en-AU" dirty="0"/>
              <a:t>p = mc</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DE BROGLIE’S MATTER WAVES</a:t>
            </a:r>
            <a:endParaRPr lang="en-AU" dirty="0"/>
          </a:p>
        </p:txBody>
      </p:sp>
      <p:sp>
        <p:nvSpPr>
          <p:cNvPr id="3" name="Content Placeholder 2"/>
          <p:cNvSpPr>
            <a:spLocks noGrp="1"/>
          </p:cNvSpPr>
          <p:nvPr>
            <p:ph idx="1"/>
          </p:nvPr>
        </p:nvSpPr>
        <p:spPr>
          <a:xfrm>
            <a:off x="1981200" y="1600200"/>
            <a:ext cx="8229600" cy="4997152"/>
          </a:xfrm>
        </p:spPr>
        <p:txBody>
          <a:bodyPr>
            <a:normAutofit/>
          </a:bodyPr>
          <a:lstStyle/>
          <a:p>
            <a:pPr algn="ctr">
              <a:buNone/>
            </a:pPr>
            <a:r>
              <a:rPr lang="en-AU" dirty="0"/>
              <a:t>p = mc</a:t>
            </a:r>
          </a:p>
          <a:p>
            <a:pPr>
              <a:buNone/>
            </a:pPr>
            <a:r>
              <a:rPr lang="en-AU" dirty="0"/>
              <a:t>    The energy of the photon can be expressed as E = hf. However, if we are treating it like a particle, we can use E = mc</a:t>
            </a:r>
            <a:r>
              <a:rPr lang="en-AU" baseline="30000" dirty="0"/>
              <a:t>2</a:t>
            </a:r>
            <a:r>
              <a:rPr lang="en-AU" dirty="0"/>
              <a:t>.</a:t>
            </a:r>
          </a:p>
          <a:p>
            <a:pPr algn="ctr">
              <a:buNone/>
            </a:pPr>
            <a:r>
              <a:rPr lang="en-AU" dirty="0"/>
              <a:t>E/c = mc</a:t>
            </a:r>
            <a:r>
              <a:rPr lang="en-AU" baseline="30000" dirty="0"/>
              <a:t>2</a:t>
            </a:r>
            <a:r>
              <a:rPr lang="en-AU" dirty="0"/>
              <a:t>/c = mc = p</a:t>
            </a:r>
          </a:p>
          <a:p>
            <a:pPr>
              <a:buNone/>
            </a:pPr>
            <a:r>
              <a:rPr lang="en-AU" dirty="0"/>
              <a:t>    If p = E/c, sub. in E = hf:</a:t>
            </a:r>
          </a:p>
          <a:p>
            <a:pPr algn="ctr">
              <a:buNone/>
            </a:pPr>
            <a:r>
              <a:rPr lang="en-AU" dirty="0"/>
              <a:t>p = E/c = hf/c</a:t>
            </a:r>
          </a:p>
          <a:p>
            <a:pPr>
              <a:buNone/>
            </a:pPr>
            <a:r>
              <a:rPr lang="en-AU" dirty="0"/>
              <a:t>    So the momentum of a photon can be given by:</a:t>
            </a:r>
          </a:p>
          <a:p>
            <a:pPr algn="ctr">
              <a:buNone/>
            </a:pPr>
            <a:r>
              <a:rPr lang="en-AU" dirty="0"/>
              <a:t>p = </a:t>
            </a:r>
            <a:r>
              <a:rPr lang="en-AU" u="sng" dirty="0"/>
              <a:t>hf</a:t>
            </a:r>
            <a:endParaRPr lang="en-AU" dirty="0"/>
          </a:p>
          <a:p>
            <a:pPr algn="ctr">
              <a:buNone/>
            </a:pPr>
            <a:r>
              <a:rPr lang="en-AU" dirty="0"/>
              <a:t>      c</a:t>
            </a:r>
          </a:p>
          <a:p>
            <a:pPr algn="ctr">
              <a:buNone/>
            </a:pPr>
            <a:endParaRPr lang="en-AU" dirty="0"/>
          </a:p>
        </p:txBody>
      </p:sp>
      <p:sp>
        <p:nvSpPr>
          <p:cNvPr id="4" name="Rectangle 3"/>
          <p:cNvSpPr/>
          <p:nvPr/>
        </p:nvSpPr>
        <p:spPr>
          <a:xfrm>
            <a:off x="5519936" y="5396652"/>
            <a:ext cx="1152128"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DE BROGLIE’S MATTER WAVES</a:t>
            </a:r>
            <a:endParaRPr lang="en-AU" dirty="0"/>
          </a:p>
        </p:txBody>
      </p:sp>
      <p:sp>
        <p:nvSpPr>
          <p:cNvPr id="3" name="Content Placeholder 2"/>
          <p:cNvSpPr>
            <a:spLocks noGrp="1"/>
          </p:cNvSpPr>
          <p:nvPr>
            <p:ph idx="1"/>
          </p:nvPr>
        </p:nvSpPr>
        <p:spPr>
          <a:xfrm>
            <a:off x="1981200" y="1600200"/>
            <a:ext cx="8229600" cy="4997152"/>
          </a:xfrm>
        </p:spPr>
        <p:txBody>
          <a:bodyPr>
            <a:normAutofit/>
          </a:bodyPr>
          <a:lstStyle/>
          <a:p>
            <a:r>
              <a:rPr lang="en-AU" dirty="0"/>
              <a:t>De Broglie realised that he could find the associated wavelength of the photon and postulated that it was possible to generalise this expression to all particles:</a:t>
            </a:r>
          </a:p>
          <a:p>
            <a:pPr algn="ctr">
              <a:buNone/>
            </a:pPr>
            <a:r>
              <a:rPr lang="en-AU" dirty="0"/>
              <a:t>p = </a:t>
            </a:r>
            <a:r>
              <a:rPr lang="en-AU" u="sng" dirty="0"/>
              <a:t>hf</a:t>
            </a:r>
            <a:r>
              <a:rPr lang="en-AU" dirty="0"/>
              <a:t> = </a:t>
            </a:r>
            <a:r>
              <a:rPr lang="en-AU" u="sng" dirty="0"/>
              <a:t>hf</a:t>
            </a:r>
            <a:endParaRPr lang="en-AU" dirty="0"/>
          </a:p>
          <a:p>
            <a:pPr algn="ctr">
              <a:buNone/>
            </a:pPr>
            <a:r>
              <a:rPr lang="en-AU" dirty="0"/>
              <a:t>      c      v</a:t>
            </a:r>
          </a:p>
          <a:p>
            <a:r>
              <a:rPr lang="en-AU" dirty="0"/>
              <a:t>Using v = f</a:t>
            </a:r>
            <a:r>
              <a:rPr lang="el-GR" dirty="0"/>
              <a:t>λ</a:t>
            </a:r>
            <a:r>
              <a:rPr lang="en-AU" dirty="0"/>
              <a:t>:</a:t>
            </a:r>
          </a:p>
          <a:p>
            <a:pPr algn="ctr">
              <a:buNone/>
            </a:pPr>
            <a:r>
              <a:rPr lang="en-AU" dirty="0"/>
              <a:t>f/v = 1/</a:t>
            </a:r>
            <a:r>
              <a:rPr lang="el-GR" dirty="0"/>
              <a:t>λ</a:t>
            </a:r>
            <a:endParaRPr lang="en-AU" dirty="0"/>
          </a:p>
          <a:p>
            <a:pPr>
              <a:buNone/>
            </a:pPr>
            <a:r>
              <a:rPr lang="en-AU" dirty="0"/>
              <a:t>∴</a:t>
            </a:r>
          </a:p>
          <a:p>
            <a:pPr algn="ctr">
              <a:buNone/>
            </a:pPr>
            <a:r>
              <a:rPr lang="en-AU" dirty="0"/>
              <a:t>p = </a:t>
            </a:r>
            <a:r>
              <a:rPr lang="en-AU" u="sng" dirty="0"/>
              <a:t>h</a:t>
            </a:r>
            <a:endParaRPr lang="en-AU" dirty="0"/>
          </a:p>
          <a:p>
            <a:pPr algn="ctr">
              <a:buNone/>
            </a:pPr>
            <a:r>
              <a:rPr lang="en-AU" dirty="0"/>
              <a:t>       </a:t>
            </a:r>
            <a:r>
              <a:rPr lang="el-GR" dirty="0"/>
              <a:t>λ</a:t>
            </a:r>
            <a:endParaRPr lang="en-AU" dirty="0"/>
          </a:p>
        </p:txBody>
      </p:sp>
      <p:sp>
        <p:nvSpPr>
          <p:cNvPr id="5" name="Rectangle 4"/>
          <p:cNvSpPr/>
          <p:nvPr/>
        </p:nvSpPr>
        <p:spPr>
          <a:xfrm>
            <a:off x="5519936" y="5416749"/>
            <a:ext cx="1152128" cy="1008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DE BROGLIE’S MATTER WAVES</a:t>
            </a:r>
            <a:endParaRPr lang="en-AU" dirty="0"/>
          </a:p>
        </p:txBody>
      </p:sp>
      <p:sp>
        <p:nvSpPr>
          <p:cNvPr id="3" name="Content Placeholder 2"/>
          <p:cNvSpPr>
            <a:spLocks noGrp="1"/>
          </p:cNvSpPr>
          <p:nvPr>
            <p:ph idx="1"/>
          </p:nvPr>
        </p:nvSpPr>
        <p:spPr>
          <a:xfrm>
            <a:off x="1981200" y="1600200"/>
            <a:ext cx="8435280" cy="4997152"/>
          </a:xfrm>
        </p:spPr>
        <p:txBody>
          <a:bodyPr>
            <a:normAutofit/>
          </a:bodyPr>
          <a:lstStyle/>
          <a:p>
            <a:r>
              <a:rPr lang="en-AU" dirty="0"/>
              <a:t>We can also express this as follows:</a:t>
            </a:r>
          </a:p>
          <a:p>
            <a:pPr>
              <a:buNone/>
            </a:pPr>
            <a:endParaRPr lang="en-AU" dirty="0"/>
          </a:p>
          <a:p>
            <a:pPr algn="ctr">
              <a:buNone/>
            </a:pPr>
            <a:r>
              <a:rPr lang="el-GR" dirty="0"/>
              <a:t>λ</a:t>
            </a:r>
            <a:r>
              <a:rPr lang="en-AU" dirty="0"/>
              <a:t> =  </a:t>
            </a:r>
            <a:r>
              <a:rPr lang="en-AU" u="sng" dirty="0"/>
              <a:t>h</a:t>
            </a:r>
            <a:r>
              <a:rPr lang="en-AU" dirty="0"/>
              <a:t> = </a:t>
            </a:r>
            <a:r>
              <a:rPr lang="en-AU" u="sng" dirty="0"/>
              <a:t>h</a:t>
            </a:r>
            <a:endParaRPr lang="en-AU" dirty="0"/>
          </a:p>
          <a:p>
            <a:pPr algn="ctr">
              <a:buNone/>
            </a:pPr>
            <a:r>
              <a:rPr lang="en-AU" dirty="0"/>
              <a:t>         p   mv</a:t>
            </a:r>
          </a:p>
          <a:p>
            <a:pPr>
              <a:buNone/>
            </a:pPr>
            <a:endParaRPr lang="en-AU" dirty="0"/>
          </a:p>
          <a:p>
            <a:r>
              <a:rPr lang="en-AU" dirty="0"/>
              <a:t>Try the following yourself:</a:t>
            </a:r>
          </a:p>
          <a:p>
            <a:pPr lvl="1"/>
            <a:r>
              <a:rPr lang="en-AU" dirty="0"/>
              <a:t>Find the de Broglie wavelength of an electron travelling at 25m/s. </a:t>
            </a:r>
            <a:r>
              <a:rPr lang="en-AU" dirty="0">
                <a:solidFill>
                  <a:srgbClr val="FF0000"/>
                </a:solidFill>
              </a:rPr>
              <a:t>Ans: 2.9x10</a:t>
            </a:r>
            <a:r>
              <a:rPr lang="en-AU" baseline="30000" dirty="0">
                <a:solidFill>
                  <a:srgbClr val="FF0000"/>
                </a:solidFill>
              </a:rPr>
              <a:t>-5 </a:t>
            </a:r>
            <a:r>
              <a:rPr lang="en-AU" dirty="0">
                <a:solidFill>
                  <a:srgbClr val="FF0000"/>
                </a:solidFill>
              </a:rPr>
              <a:t>m</a:t>
            </a:r>
            <a:endParaRPr lang="en-AU" dirty="0"/>
          </a:p>
          <a:p>
            <a:pPr lvl="1"/>
            <a:r>
              <a:rPr lang="en-AU" dirty="0"/>
              <a:t>What speed would 160g cricket ball need to travel in order to have the same de Broglie wavelength? </a:t>
            </a:r>
            <a:r>
              <a:rPr lang="en-AU" dirty="0">
                <a:solidFill>
                  <a:srgbClr val="FF0000"/>
                </a:solidFill>
              </a:rPr>
              <a:t>Ans: 1.4x10</a:t>
            </a:r>
            <a:r>
              <a:rPr lang="en-AU" baseline="30000" dirty="0">
                <a:solidFill>
                  <a:srgbClr val="FF0000"/>
                </a:solidFill>
              </a:rPr>
              <a:t>-28</a:t>
            </a:r>
            <a:r>
              <a:rPr lang="en-AU" dirty="0">
                <a:solidFill>
                  <a:srgbClr val="FF0000"/>
                </a:solidFill>
              </a:rPr>
              <a:t> m/s</a:t>
            </a:r>
            <a:endParaRPr lang="en-AU" dirty="0"/>
          </a:p>
        </p:txBody>
      </p:sp>
      <p:sp>
        <p:nvSpPr>
          <p:cNvPr id="6" name="Rectangle 5"/>
          <p:cNvSpPr/>
          <p:nvPr/>
        </p:nvSpPr>
        <p:spPr>
          <a:xfrm>
            <a:off x="5303912" y="2564904"/>
            <a:ext cx="1800200"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Rectangle 6"/>
          <p:cNvSpPr/>
          <p:nvPr/>
        </p:nvSpPr>
        <p:spPr>
          <a:xfrm>
            <a:off x="3669494" y="4963777"/>
            <a:ext cx="2016224"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p:cNvSpPr/>
          <p:nvPr/>
        </p:nvSpPr>
        <p:spPr>
          <a:xfrm>
            <a:off x="7534459" y="5706450"/>
            <a:ext cx="2304256"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000"/>
                                        <p:tgtEl>
                                          <p:spTgt spid="8"/>
                                        </p:tgtEl>
                                      </p:cBhvr>
                                    </p:animEffect>
                                    <p:set>
                                      <p:cBhvr>
                                        <p:cTn id="1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DE BROGLIE’S MATTER WAVES</a:t>
            </a:r>
            <a:endParaRPr lang="en-AU" dirty="0"/>
          </a:p>
        </p:txBody>
      </p:sp>
      <p:sp>
        <p:nvSpPr>
          <p:cNvPr id="3" name="Content Placeholder 2"/>
          <p:cNvSpPr>
            <a:spLocks noGrp="1"/>
          </p:cNvSpPr>
          <p:nvPr>
            <p:ph idx="1"/>
          </p:nvPr>
        </p:nvSpPr>
        <p:spPr>
          <a:xfrm>
            <a:off x="1981200" y="1600200"/>
            <a:ext cx="8435280" cy="4997152"/>
          </a:xfrm>
        </p:spPr>
        <p:txBody>
          <a:bodyPr>
            <a:normAutofit/>
          </a:bodyPr>
          <a:lstStyle/>
          <a:p>
            <a:r>
              <a:rPr lang="en-AU" dirty="0"/>
              <a:t>Why was this important? It is a fundamental law of Physics that energy and momentum are conserved in any interaction. An electron being ejected from a metal via the Photoelectric Effect would be a violation of this </a:t>
            </a:r>
            <a:r>
              <a:rPr lang="en-AU" i="1" dirty="0"/>
              <a:t>unless</a:t>
            </a:r>
            <a:r>
              <a:rPr lang="en-AU" dirty="0"/>
              <a:t> it was assumed that the photons themselves had momentum which was transferred to the electrons.</a:t>
            </a:r>
          </a:p>
          <a:p>
            <a:endParaRPr lang="en-AU" dirty="0"/>
          </a:p>
          <a:p>
            <a:r>
              <a:rPr lang="en-AU" dirty="0"/>
              <a:t>This concept also provided an explanation for Bohr’s quantisation of angular momentum.</a:t>
            </a:r>
            <a:endParaRPr lang="en-AU"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DE BROGLIE &amp; THE BOHR MODEL</a:t>
            </a:r>
            <a:endParaRPr lang="en-AU" dirty="0"/>
          </a:p>
        </p:txBody>
      </p:sp>
      <p:sp>
        <p:nvSpPr>
          <p:cNvPr id="3" name="Content Placeholder 2"/>
          <p:cNvSpPr>
            <a:spLocks noGrp="1"/>
          </p:cNvSpPr>
          <p:nvPr>
            <p:ph idx="1"/>
          </p:nvPr>
        </p:nvSpPr>
        <p:spPr>
          <a:xfrm>
            <a:off x="1981200" y="1600200"/>
            <a:ext cx="8435280" cy="4997152"/>
          </a:xfrm>
        </p:spPr>
        <p:txBody>
          <a:bodyPr>
            <a:normAutofit/>
          </a:bodyPr>
          <a:lstStyle/>
          <a:p>
            <a:r>
              <a:rPr lang="en-AU" dirty="0"/>
              <a:t>De Broglie hypothesised that the allowed Bohr orbits arise because the electron matter waves interfere constructively when an integral number of wavelengths fits exactly into the circumference of the orbit (like a standing wave!). Therefore:</a:t>
            </a:r>
          </a:p>
          <a:p>
            <a:pPr algn="ctr">
              <a:buNone/>
            </a:pPr>
            <a:r>
              <a:rPr lang="en-AU" dirty="0"/>
              <a:t>n</a:t>
            </a:r>
            <a:r>
              <a:rPr lang="el-GR" dirty="0"/>
              <a:t>λ</a:t>
            </a:r>
            <a:r>
              <a:rPr lang="en-AU" dirty="0"/>
              <a:t> = 2</a:t>
            </a:r>
            <a:r>
              <a:rPr lang="el-GR" dirty="0"/>
              <a:t>π</a:t>
            </a:r>
            <a:r>
              <a:rPr lang="en-AU" dirty="0"/>
              <a:t>r</a:t>
            </a:r>
          </a:p>
          <a:p>
            <a:pPr>
              <a:buNone/>
            </a:pPr>
            <a:r>
              <a:rPr lang="en-AU" dirty="0"/>
              <a:t>    Substitute </a:t>
            </a:r>
            <a:r>
              <a:rPr lang="el-GR" dirty="0"/>
              <a:t>λ</a:t>
            </a:r>
            <a:r>
              <a:rPr lang="en-AU" dirty="0"/>
              <a:t> = h/mv</a:t>
            </a:r>
          </a:p>
          <a:p>
            <a:pPr algn="ctr">
              <a:buNone/>
            </a:pPr>
            <a:r>
              <a:rPr lang="en-AU" u="sng" dirty="0"/>
              <a:t>nh</a:t>
            </a:r>
            <a:r>
              <a:rPr lang="en-AU" dirty="0"/>
              <a:t> = 2</a:t>
            </a:r>
            <a:r>
              <a:rPr lang="el-GR" dirty="0"/>
              <a:t>π</a:t>
            </a:r>
            <a:r>
              <a:rPr lang="en-AU" dirty="0"/>
              <a:t>r</a:t>
            </a:r>
          </a:p>
          <a:p>
            <a:pPr>
              <a:buNone/>
            </a:pPr>
            <a:r>
              <a:rPr lang="en-AU" dirty="0"/>
              <a:t>                                           mv</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a:extLst>
              <a:ext uri="{FF2B5EF4-FFF2-40B4-BE49-F238E27FC236}">
                <a16:creationId xmlns:a16="http://schemas.microsoft.com/office/drawing/2014/main" id="{45B8B1A6-BADB-4B49-BBE5-42BEAABD0205}"/>
              </a:ext>
            </a:extLst>
          </p:cNvPr>
          <p:cNvSpPr txBox="1">
            <a:spLocks noChangeArrowheads="1"/>
          </p:cNvSpPr>
          <p:nvPr/>
        </p:nvSpPr>
        <p:spPr bwMode="auto">
          <a:xfrm>
            <a:off x="948732" y="1676400"/>
            <a:ext cx="4303988"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90000"/>
              </a:lnSpc>
              <a:spcBef>
                <a:spcPct val="10000"/>
              </a:spcBef>
              <a:spcAft>
                <a:spcPct val="20000"/>
              </a:spcAft>
              <a:buClr>
                <a:schemeClr val="tx1"/>
              </a:buClr>
              <a:buSzTx/>
              <a:buFontTx/>
              <a:buChar char="•"/>
            </a:pPr>
            <a:r>
              <a:rPr lang="en-US" altLang="en-US" sz="2800" dirty="0">
                <a:latin typeface="+mn-lt"/>
                <a:cs typeface="Times New Roman" panose="02020603050405020304" pitchFamily="18" charset="0"/>
              </a:rPr>
              <a:t>Rutherford found that every once and a while, a positive particle was deflected bounced back. (about 1% of the time)</a:t>
            </a:r>
          </a:p>
          <a:p>
            <a:pPr eaLnBrk="1" hangingPunct="1">
              <a:lnSpc>
                <a:spcPct val="90000"/>
              </a:lnSpc>
              <a:spcBef>
                <a:spcPct val="10000"/>
              </a:spcBef>
              <a:spcAft>
                <a:spcPct val="20000"/>
              </a:spcAft>
              <a:buClr>
                <a:schemeClr val="tx1"/>
              </a:buClr>
              <a:buSzTx/>
              <a:buFontTx/>
              <a:buChar char="•"/>
            </a:pPr>
            <a:r>
              <a:rPr lang="en-US" altLang="en-US" sz="2800" dirty="0">
                <a:latin typeface="+mn-lt"/>
              </a:rPr>
              <a:t>Why? Because the positive charge hit a central mass of positive charge and was repelled.</a:t>
            </a:r>
          </a:p>
          <a:p>
            <a:pPr eaLnBrk="1" hangingPunct="1">
              <a:lnSpc>
                <a:spcPct val="90000"/>
              </a:lnSpc>
              <a:spcBef>
                <a:spcPct val="10000"/>
              </a:spcBef>
              <a:spcAft>
                <a:spcPct val="20000"/>
              </a:spcAft>
              <a:buClr>
                <a:schemeClr val="tx1"/>
              </a:buClr>
              <a:buSzTx/>
              <a:buFontTx/>
              <a:buChar char="•"/>
            </a:pPr>
            <a:endParaRPr lang="en-US" altLang="en-US" sz="2800" dirty="0">
              <a:latin typeface="+mn-lt"/>
              <a:cs typeface="Times New Roman" panose="02020603050405020304" pitchFamily="18" charset="0"/>
            </a:endParaRPr>
          </a:p>
        </p:txBody>
      </p:sp>
      <p:sp>
        <p:nvSpPr>
          <p:cNvPr id="7" name="Rectangle 2">
            <a:extLst>
              <a:ext uri="{FF2B5EF4-FFF2-40B4-BE49-F238E27FC236}">
                <a16:creationId xmlns:a16="http://schemas.microsoft.com/office/drawing/2014/main" id="{C7B35E09-B980-4F52-B26A-D3CBA4C3DD30}"/>
              </a:ext>
            </a:extLst>
          </p:cNvPr>
          <p:cNvSpPr txBox="1">
            <a:spLocks noChangeArrowheads="1"/>
          </p:cNvSpPr>
          <p:nvPr/>
        </p:nvSpPr>
        <p:spPr>
          <a:xfrm>
            <a:off x="948732" y="533400"/>
            <a:ext cx="77930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u="sng" dirty="0"/>
              <a:t>ATOMIC STRUCTURE</a:t>
            </a:r>
          </a:p>
        </p:txBody>
      </p:sp>
      <p:pic>
        <p:nvPicPr>
          <p:cNvPr id="8" name="Picture 3" descr="im16 gold foil experiment">
            <a:extLst>
              <a:ext uri="{FF2B5EF4-FFF2-40B4-BE49-F238E27FC236}">
                <a16:creationId xmlns:a16="http://schemas.microsoft.com/office/drawing/2014/main" id="{A0F073FA-C03C-4A4B-B5F3-DDD00764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2720" y="1504825"/>
            <a:ext cx="6629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isquantumworld.com/wp/wp-content/uploads/2015/01/deBroglie-1024x361-1024x361.png"/>
          <p:cNvPicPr>
            <a:picLocks noChangeAspect="1" noChangeArrowheads="1"/>
          </p:cNvPicPr>
          <p:nvPr/>
        </p:nvPicPr>
        <p:blipFill>
          <a:blip r:embed="rId3" cstate="print"/>
          <a:srcRect/>
          <a:stretch>
            <a:fillRect/>
          </a:stretch>
        </p:blipFill>
        <p:spPr bwMode="auto">
          <a:xfrm>
            <a:off x="1991544" y="1260352"/>
            <a:ext cx="8316416" cy="2931862"/>
          </a:xfrm>
          <a:prstGeom prst="rect">
            <a:avLst/>
          </a:prstGeom>
          <a:noFill/>
        </p:spPr>
      </p:pic>
      <p:sp>
        <p:nvSpPr>
          <p:cNvPr id="7" name="Title 1"/>
          <p:cNvSpPr>
            <a:spLocks noGrp="1"/>
          </p:cNvSpPr>
          <p:nvPr>
            <p:ph type="title"/>
          </p:nvPr>
        </p:nvSpPr>
        <p:spPr>
          <a:xfrm>
            <a:off x="1981200" y="274638"/>
            <a:ext cx="8229600" cy="1143000"/>
          </a:xfrm>
        </p:spPr>
        <p:txBody>
          <a:bodyPr/>
          <a:lstStyle/>
          <a:p>
            <a:r>
              <a:rPr lang="en-AU" b="1" u="sng" dirty="0"/>
              <a:t>DE BROGLIE &amp; THE BOHR MODEL</a:t>
            </a:r>
            <a:endParaRPr lang="en-AU" dirty="0"/>
          </a:p>
        </p:txBody>
      </p:sp>
      <p:pic>
        <p:nvPicPr>
          <p:cNvPr id="4" name="Picture 8" descr="sc06bb57b8.jpg">
            <a:extLst>
              <a:ext uri="{FF2B5EF4-FFF2-40B4-BE49-F238E27FC236}">
                <a16:creationId xmlns:a16="http://schemas.microsoft.com/office/drawing/2014/main" id="{CCD22996-4CB3-4B72-8C14-50374BD2C7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89064" y="4118150"/>
            <a:ext cx="59213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DE BROGLIE &amp; THE BOHR MODEL</a:t>
            </a:r>
            <a:endParaRPr lang="en-AU" dirty="0"/>
          </a:p>
        </p:txBody>
      </p:sp>
      <p:sp>
        <p:nvSpPr>
          <p:cNvPr id="3" name="Content Placeholder 2"/>
          <p:cNvSpPr>
            <a:spLocks noGrp="1"/>
          </p:cNvSpPr>
          <p:nvPr>
            <p:ph idx="1"/>
          </p:nvPr>
        </p:nvSpPr>
        <p:spPr>
          <a:xfrm>
            <a:off x="1981200" y="1600200"/>
            <a:ext cx="8435280" cy="4997152"/>
          </a:xfrm>
        </p:spPr>
        <p:txBody>
          <a:bodyPr>
            <a:normAutofit/>
          </a:bodyPr>
          <a:lstStyle/>
          <a:p>
            <a:pPr algn="ctr">
              <a:buNone/>
            </a:pPr>
            <a:r>
              <a:rPr lang="en-AU" u="sng" dirty="0"/>
              <a:t>nh</a:t>
            </a:r>
            <a:r>
              <a:rPr lang="en-AU" dirty="0"/>
              <a:t> = 2</a:t>
            </a:r>
            <a:r>
              <a:rPr lang="el-GR" dirty="0"/>
              <a:t>π</a:t>
            </a:r>
            <a:r>
              <a:rPr lang="en-AU" dirty="0"/>
              <a:t>r</a:t>
            </a:r>
          </a:p>
          <a:p>
            <a:pPr>
              <a:buNone/>
            </a:pPr>
            <a:r>
              <a:rPr lang="en-AU" dirty="0"/>
              <a:t>                                           mv</a:t>
            </a:r>
          </a:p>
          <a:p>
            <a:pPr>
              <a:buNone/>
            </a:pPr>
            <a:r>
              <a:rPr lang="en-AU" dirty="0"/>
              <a:t>∴</a:t>
            </a:r>
          </a:p>
          <a:p>
            <a:pPr algn="ctr">
              <a:buNone/>
            </a:pPr>
            <a:r>
              <a:rPr lang="en-AU" u="sng" dirty="0"/>
              <a:t>nh</a:t>
            </a:r>
            <a:r>
              <a:rPr lang="en-AU" dirty="0"/>
              <a:t> = mvr</a:t>
            </a:r>
          </a:p>
          <a:p>
            <a:pPr>
              <a:buNone/>
            </a:pPr>
            <a:r>
              <a:rPr lang="en-AU" dirty="0"/>
              <a:t>                                           2</a:t>
            </a:r>
            <a:r>
              <a:rPr lang="el-GR" dirty="0"/>
              <a:t>π</a:t>
            </a:r>
            <a:endParaRPr lang="en-AU" dirty="0"/>
          </a:p>
          <a:p>
            <a:pPr>
              <a:buNone/>
            </a:pPr>
            <a:endParaRPr lang="en-AU" dirty="0"/>
          </a:p>
          <a:p>
            <a:pPr algn="ctr">
              <a:buNone/>
            </a:pPr>
            <a:r>
              <a:rPr lang="en-AU" dirty="0"/>
              <a:t>nħ = L</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DAVISSON-GERMER EXPERIMENT</a:t>
            </a:r>
            <a:endParaRPr lang="en-AU" dirty="0"/>
          </a:p>
        </p:txBody>
      </p:sp>
      <p:sp>
        <p:nvSpPr>
          <p:cNvPr id="3" name="Content Placeholder 2"/>
          <p:cNvSpPr>
            <a:spLocks noGrp="1"/>
          </p:cNvSpPr>
          <p:nvPr>
            <p:ph idx="1"/>
          </p:nvPr>
        </p:nvSpPr>
        <p:spPr>
          <a:xfrm>
            <a:off x="1981200" y="1340768"/>
            <a:ext cx="8435280" cy="5373216"/>
          </a:xfrm>
        </p:spPr>
        <p:txBody>
          <a:bodyPr>
            <a:normAutofit/>
          </a:bodyPr>
          <a:lstStyle/>
          <a:p>
            <a:r>
              <a:rPr lang="en-AU" dirty="0"/>
              <a:t>So, what does it mean for a particle to have a wavelength? Does it mean that the particle will oscillate through space? No. In a sense it means that the particle is delocalised (i.e. spread out) in space as it travels.</a:t>
            </a:r>
          </a:p>
          <a:p>
            <a:r>
              <a:rPr lang="en-AU" dirty="0"/>
              <a:t>When a wave travels through an aperture of a similar size to its’ wavelength it will undergo diffraction. If they pass through a slit that is comparable to their wavelength, then they will produce an interference pattern. De Broglie predicted that particles would behave the same way with slits/apertures similar to their de Broglie wavelength.</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DAVISSON-GERMER EXPERIMENT</a:t>
            </a:r>
            <a:endParaRPr lang="en-AU" dirty="0"/>
          </a:p>
        </p:txBody>
      </p:sp>
      <p:sp>
        <p:nvSpPr>
          <p:cNvPr id="3" name="Content Placeholder 2"/>
          <p:cNvSpPr>
            <a:spLocks noGrp="1"/>
          </p:cNvSpPr>
          <p:nvPr>
            <p:ph idx="1"/>
          </p:nvPr>
        </p:nvSpPr>
        <p:spPr>
          <a:xfrm>
            <a:off x="1981200" y="1340768"/>
            <a:ext cx="8435280" cy="5373216"/>
          </a:xfrm>
        </p:spPr>
        <p:txBody>
          <a:bodyPr>
            <a:normAutofit/>
          </a:bodyPr>
          <a:lstStyle/>
          <a:p>
            <a:r>
              <a:rPr lang="en-AU" dirty="0"/>
              <a:t>In 1927 Davisson &amp; Germer were doing an experiment to study the surface of a piece of Nickel. The sample of Nickel was mounted inside a vacuum chamber and could be rotated to change the relative angle of the electron beam. During the experiment the vacuum seal leaked and the surface of the Nickel oxidised. To repair the damage they heated the Nickel in a furnace with some Hydrogen gas, and returned to their experiment. To their surprise they now only detected electrons at certain, regularly spaced positions.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DAVISSON-GERMER EXPERIMENT</a:t>
            </a:r>
            <a:endParaRPr lang="en-AU" dirty="0"/>
          </a:p>
        </p:txBody>
      </p:sp>
      <p:pic>
        <p:nvPicPr>
          <p:cNvPr id="39938" name="Picture 2"/>
          <p:cNvPicPr>
            <a:picLocks noChangeAspect="1" noChangeArrowheads="1"/>
          </p:cNvPicPr>
          <p:nvPr/>
        </p:nvPicPr>
        <p:blipFill>
          <a:blip r:embed="rId3" cstate="print"/>
          <a:srcRect/>
          <a:stretch>
            <a:fillRect/>
          </a:stretch>
        </p:blipFill>
        <p:spPr bwMode="auto">
          <a:xfrm>
            <a:off x="2783632" y="1340769"/>
            <a:ext cx="6840760" cy="5163111"/>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DAVISSON-GERMER EXPERIMENT</a:t>
            </a:r>
            <a:endParaRPr lang="en-AU" dirty="0"/>
          </a:p>
        </p:txBody>
      </p:sp>
      <p:sp>
        <p:nvSpPr>
          <p:cNvPr id="3" name="Content Placeholder 2"/>
          <p:cNvSpPr>
            <a:spLocks noGrp="1"/>
          </p:cNvSpPr>
          <p:nvPr>
            <p:ph idx="1"/>
          </p:nvPr>
        </p:nvSpPr>
        <p:spPr>
          <a:xfrm>
            <a:off x="1981200" y="1340768"/>
            <a:ext cx="8435280" cy="5373216"/>
          </a:xfrm>
        </p:spPr>
        <p:txBody>
          <a:bodyPr>
            <a:normAutofit/>
          </a:bodyPr>
          <a:lstStyle/>
          <a:p>
            <a:r>
              <a:rPr lang="en-AU" dirty="0"/>
              <a:t>By heating the Nickel sample it had set into regularly spaced layers. The resulting pattern that was observed was </a:t>
            </a:r>
            <a:r>
              <a:rPr lang="en-AU" b="1" dirty="0"/>
              <a:t>electron diffraction</a:t>
            </a:r>
            <a:r>
              <a:rPr lang="en-AU" dirty="0"/>
              <a:t>; the electrons had reflected off of the metal to form an interference pattern.</a:t>
            </a:r>
          </a:p>
          <a:p>
            <a:r>
              <a:rPr lang="en-AU" b="1" dirty="0"/>
              <a:t>Upon measuring the space between the maxima, they found that it corresponded with the predicted de Broglie wavelength. In short, the layers of Nickel were acting like a series of diffraction gratings for the ‘electron waves’, just like a double-slit experiment performed with thousands of slits.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DAVISSON-GERMER EXPERIMENT</a:t>
            </a:r>
            <a:endParaRPr lang="en-AU" dirty="0"/>
          </a:p>
        </p:txBody>
      </p:sp>
      <p:pic>
        <p:nvPicPr>
          <p:cNvPr id="40962" name="Picture 2"/>
          <p:cNvPicPr>
            <a:picLocks noChangeAspect="1" noChangeArrowheads="1"/>
          </p:cNvPicPr>
          <p:nvPr/>
        </p:nvPicPr>
        <p:blipFill>
          <a:blip r:embed="rId3" cstate="print"/>
          <a:srcRect/>
          <a:stretch>
            <a:fillRect/>
          </a:stretch>
        </p:blipFill>
        <p:spPr bwMode="auto">
          <a:xfrm>
            <a:off x="2567608" y="1628801"/>
            <a:ext cx="7200800" cy="4507371"/>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DAVISSON-GERMER EXPERIMENT</a:t>
            </a:r>
            <a:endParaRPr lang="en-AU" dirty="0"/>
          </a:p>
        </p:txBody>
      </p:sp>
      <p:pic>
        <p:nvPicPr>
          <p:cNvPr id="41986" name="Picture 2"/>
          <p:cNvPicPr>
            <a:picLocks noChangeAspect="1" noChangeArrowheads="1"/>
          </p:cNvPicPr>
          <p:nvPr/>
        </p:nvPicPr>
        <p:blipFill>
          <a:blip r:embed="rId3" cstate="print"/>
          <a:srcRect/>
          <a:stretch>
            <a:fillRect/>
          </a:stretch>
        </p:blipFill>
        <p:spPr bwMode="auto">
          <a:xfrm>
            <a:off x="2783632" y="1772817"/>
            <a:ext cx="6624736" cy="4239097"/>
          </a:xfrm>
          <a:prstGeom prst="rect">
            <a:avLst/>
          </a:prstGeom>
          <a:noFill/>
          <a:ln w="9525">
            <a:noFill/>
            <a:miter lim="800000"/>
            <a:headEnd/>
            <a:tailEnd/>
          </a:ln>
        </p:spPr>
      </p:pic>
      <p:sp>
        <p:nvSpPr>
          <p:cNvPr id="5" name="TextBox 4"/>
          <p:cNvSpPr txBox="1"/>
          <p:nvPr/>
        </p:nvSpPr>
        <p:spPr>
          <a:xfrm>
            <a:off x="8472264" y="5363924"/>
            <a:ext cx="288032" cy="369332"/>
          </a:xfrm>
          <a:prstGeom prst="rect">
            <a:avLst/>
          </a:prstGeom>
          <a:noFill/>
        </p:spPr>
        <p:txBody>
          <a:bodyPr wrap="square" rtlCol="0">
            <a:spAutoFit/>
          </a:bodyPr>
          <a:lstStyle/>
          <a:p>
            <a:r>
              <a:rPr lang="el-GR" dirty="0"/>
              <a:t>θ</a:t>
            </a:r>
            <a:endParaRPr lang="en-AU" dirty="0"/>
          </a:p>
        </p:txBody>
      </p:sp>
      <p:pic>
        <p:nvPicPr>
          <p:cNvPr id="41987" name="Picture 3"/>
          <p:cNvPicPr>
            <a:picLocks noChangeAspect="1" noChangeArrowheads="1"/>
          </p:cNvPicPr>
          <p:nvPr/>
        </p:nvPicPr>
        <p:blipFill>
          <a:blip r:embed="rId4" cstate="print"/>
          <a:srcRect/>
          <a:stretch>
            <a:fillRect/>
          </a:stretch>
        </p:blipFill>
        <p:spPr bwMode="auto">
          <a:xfrm>
            <a:off x="4655840" y="5517232"/>
            <a:ext cx="2664296" cy="504057"/>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DAVISSON-GERMER EXPERIMENT</a:t>
            </a:r>
            <a:endParaRPr lang="en-AU" dirty="0"/>
          </a:p>
        </p:txBody>
      </p:sp>
      <p:sp>
        <p:nvSpPr>
          <p:cNvPr id="6" name="Content Placeholder 2"/>
          <p:cNvSpPr>
            <a:spLocks noGrp="1"/>
          </p:cNvSpPr>
          <p:nvPr>
            <p:ph idx="1"/>
          </p:nvPr>
        </p:nvSpPr>
        <p:spPr>
          <a:xfrm>
            <a:off x="1981200" y="1340768"/>
            <a:ext cx="8435280" cy="5373216"/>
          </a:xfrm>
        </p:spPr>
        <p:txBody>
          <a:bodyPr>
            <a:normAutofit/>
          </a:bodyPr>
          <a:lstStyle/>
          <a:p>
            <a:r>
              <a:rPr lang="en-AU" dirty="0"/>
              <a:t>The logic is similar to the logic for the double-slit experiment, with 2 differences – firstly, the angle is measured from the surface and not the normal. Secondly, there is a scale factor of 2 because the electron wave travels the extra distance twice (i.e. there and back again).</a:t>
            </a:r>
          </a:p>
          <a:p>
            <a:endParaRPr lang="en-AU" b="1" dirty="0"/>
          </a:p>
          <a:p>
            <a:endParaRPr lang="en-AU" b="1" dirty="0"/>
          </a:p>
          <a:p>
            <a:r>
              <a:rPr lang="en-AU" dirty="0"/>
              <a:t>This is the condition for constructive interference. For destructive interference, n = (n + ½).</a:t>
            </a:r>
          </a:p>
        </p:txBody>
      </p:sp>
      <p:pic>
        <p:nvPicPr>
          <p:cNvPr id="43010" name="Picture 2"/>
          <p:cNvPicPr>
            <a:picLocks noChangeAspect="1" noChangeArrowheads="1"/>
          </p:cNvPicPr>
          <p:nvPr/>
        </p:nvPicPr>
        <p:blipFill>
          <a:blip r:embed="rId3" cstate="print"/>
          <a:srcRect/>
          <a:stretch>
            <a:fillRect/>
          </a:stretch>
        </p:blipFill>
        <p:spPr bwMode="auto">
          <a:xfrm>
            <a:off x="4583833" y="4149080"/>
            <a:ext cx="2561939" cy="679698"/>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TONOMURA’S INTERFERENCE</a:t>
            </a:r>
            <a:endParaRPr lang="en-AU" dirty="0"/>
          </a:p>
        </p:txBody>
      </p:sp>
      <p:sp>
        <p:nvSpPr>
          <p:cNvPr id="6" name="Content Placeholder 2"/>
          <p:cNvSpPr>
            <a:spLocks noGrp="1"/>
          </p:cNvSpPr>
          <p:nvPr>
            <p:ph idx="1"/>
          </p:nvPr>
        </p:nvSpPr>
        <p:spPr>
          <a:xfrm>
            <a:off x="1981200" y="1340768"/>
            <a:ext cx="8435280" cy="5373216"/>
          </a:xfrm>
        </p:spPr>
        <p:txBody>
          <a:bodyPr>
            <a:normAutofit/>
          </a:bodyPr>
          <a:lstStyle/>
          <a:p>
            <a:r>
              <a:rPr lang="en-AU" dirty="0"/>
              <a:t>In 1989, Akira Tonomura set up a kind of double-slit experiment wherein only one electron at a time could be fired. What he observed was the gradual development of an interference pattern like we have seen before.</a:t>
            </a:r>
          </a:p>
          <a:p>
            <a:endParaRPr lang="en-AU" dirty="0"/>
          </a:p>
          <a:p>
            <a:r>
              <a:rPr lang="en-AU" dirty="0"/>
              <a:t>This result only makes sense if the single electron somehow passes through both slits simultaneously and interferes with itself (particle theory) or if the electron acts as a wave.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3">
            <a:extLst>
              <a:ext uri="{FF2B5EF4-FFF2-40B4-BE49-F238E27FC236}">
                <a16:creationId xmlns:a16="http://schemas.microsoft.com/office/drawing/2014/main" id="{E25646C9-0B7E-4CDB-BD0E-630D2BA45B2E}"/>
              </a:ext>
            </a:extLst>
          </p:cNvPr>
          <p:cNvSpPr txBox="1">
            <a:spLocks noChangeArrowheads="1"/>
          </p:cNvSpPr>
          <p:nvPr/>
        </p:nvSpPr>
        <p:spPr bwMode="auto">
          <a:xfrm>
            <a:off x="1026160" y="1630680"/>
            <a:ext cx="749808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Char char="•"/>
            </a:pPr>
            <a:r>
              <a:rPr lang="en-US" altLang="en-US" sz="2400" dirty="0">
                <a:latin typeface="+mn-lt"/>
                <a:cs typeface="Times New Roman" panose="02020603050405020304" pitchFamily="18" charset="0"/>
              </a:rPr>
              <a:t>To explain these observations, Rutherford developed an updated model of the atom: </a:t>
            </a:r>
          </a:p>
          <a:p>
            <a:pPr marL="514350" indent="-514350" eaLnBrk="1" hangingPunct="1">
              <a:spcBef>
                <a:spcPct val="50000"/>
              </a:spcBef>
              <a:buClrTx/>
              <a:buSzTx/>
              <a:buFont typeface="+mj-lt"/>
              <a:buAutoNum type="arabicPeriod"/>
            </a:pPr>
            <a:r>
              <a:rPr lang="en-US" altLang="en-US" sz="2400" dirty="0">
                <a:latin typeface="+mn-lt"/>
                <a:cs typeface="Tahoma" panose="020B0604030504040204" pitchFamily="34" charset="0"/>
              </a:rPr>
              <a:t>The atom contains a positively charged “nucleus”.</a:t>
            </a:r>
          </a:p>
          <a:p>
            <a:pPr marL="514350" indent="-514350">
              <a:spcBef>
                <a:spcPct val="50000"/>
              </a:spcBef>
              <a:buClrTx/>
              <a:buSzTx/>
              <a:buFont typeface="+mj-lt"/>
              <a:buAutoNum type="arabicPeriod"/>
            </a:pPr>
            <a:r>
              <a:rPr lang="en-US" altLang="en-US" sz="2400" dirty="0">
                <a:latin typeface="+mn-lt"/>
                <a:cs typeface="Tahoma" panose="020B0604030504040204" pitchFamily="34" charset="0"/>
              </a:rPr>
              <a:t>This nucleus contains almost all of the mass of the atom, but occupies a very small volume of the atom.</a:t>
            </a:r>
          </a:p>
          <a:p>
            <a:pPr marL="514350" indent="-514350">
              <a:spcBef>
                <a:spcPct val="50000"/>
              </a:spcBef>
              <a:buClrTx/>
              <a:buSzTx/>
              <a:buFont typeface="+mj-lt"/>
              <a:buAutoNum type="arabicPeriod"/>
            </a:pPr>
            <a:r>
              <a:rPr lang="en-US" altLang="en-US" sz="2400" dirty="0">
                <a:latin typeface="+mn-lt"/>
                <a:cs typeface="Tahoma" panose="020B0604030504040204" pitchFamily="34" charset="0"/>
              </a:rPr>
              <a:t>The negatively charged electrons occupied most of the volume of the atom.</a:t>
            </a:r>
          </a:p>
          <a:p>
            <a:pPr marL="514350" indent="-514350">
              <a:spcBef>
                <a:spcPct val="50000"/>
              </a:spcBef>
              <a:buClrTx/>
              <a:buSzTx/>
              <a:buFont typeface="+mj-lt"/>
              <a:buAutoNum type="arabicPeriod"/>
            </a:pPr>
            <a:r>
              <a:rPr lang="en-US" altLang="en-US" sz="2400" dirty="0">
                <a:latin typeface="+mn-lt"/>
                <a:cs typeface="Tahoma" panose="020B0604030504040204" pitchFamily="34" charset="0"/>
              </a:rPr>
              <a:t>The atom is mostly empty space.</a:t>
            </a:r>
          </a:p>
          <a:p>
            <a:pPr marL="514350" indent="-514350">
              <a:spcBef>
                <a:spcPct val="50000"/>
              </a:spcBef>
              <a:buClrTx/>
              <a:buSzTx/>
              <a:buFont typeface="+mj-lt"/>
              <a:buAutoNum type="arabicPeriod"/>
            </a:pPr>
            <a:r>
              <a:rPr lang="en-US" altLang="en-US" sz="2400" dirty="0">
                <a:latin typeface="+mn-lt"/>
                <a:cs typeface="Times New Roman" panose="02020603050405020304" pitchFamily="18" charset="0"/>
              </a:rPr>
              <a:t>The electrons orbit the nucleus like the planets revolve around the sun.</a:t>
            </a:r>
            <a:endParaRPr lang="en-US" altLang="en-US" sz="2400" dirty="0">
              <a:latin typeface="+mn-lt"/>
            </a:endParaRPr>
          </a:p>
        </p:txBody>
      </p:sp>
      <p:sp>
        <p:nvSpPr>
          <p:cNvPr id="9" name="Rectangle 2">
            <a:extLst>
              <a:ext uri="{FF2B5EF4-FFF2-40B4-BE49-F238E27FC236}">
                <a16:creationId xmlns:a16="http://schemas.microsoft.com/office/drawing/2014/main" id="{E97FA224-A27B-420C-8EED-D1EC14DEBA4A}"/>
              </a:ext>
            </a:extLst>
          </p:cNvPr>
          <p:cNvSpPr txBox="1">
            <a:spLocks noChangeArrowheads="1"/>
          </p:cNvSpPr>
          <p:nvPr/>
        </p:nvSpPr>
        <p:spPr>
          <a:xfrm>
            <a:off x="948732" y="533400"/>
            <a:ext cx="77930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u="sng" dirty="0"/>
              <a:t>ATOMIC STRUCTURE</a:t>
            </a:r>
          </a:p>
        </p:txBody>
      </p:sp>
      <p:pic>
        <p:nvPicPr>
          <p:cNvPr id="12" name="Picture 2" descr="planetary_model">
            <a:extLst>
              <a:ext uri="{FF2B5EF4-FFF2-40B4-BE49-F238E27FC236}">
                <a16:creationId xmlns:a16="http://schemas.microsoft.com/office/drawing/2014/main" id="{69E47432-F6A6-4BAB-BE8F-E00ECF7B2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859" t="13141" r="14085" b="4263"/>
          <a:stretch>
            <a:fillRect/>
          </a:stretch>
        </p:blipFill>
        <p:spPr bwMode="auto">
          <a:xfrm>
            <a:off x="8452426" y="1772920"/>
            <a:ext cx="3597333" cy="293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TONOMURA’S INTERFERENCE</a:t>
            </a:r>
            <a:endParaRPr lang="en-AU" dirty="0"/>
          </a:p>
        </p:txBody>
      </p:sp>
      <p:sp>
        <p:nvSpPr>
          <p:cNvPr id="6" name="Content Placeholder 2"/>
          <p:cNvSpPr>
            <a:spLocks noGrp="1"/>
          </p:cNvSpPr>
          <p:nvPr>
            <p:ph idx="1"/>
          </p:nvPr>
        </p:nvSpPr>
        <p:spPr>
          <a:xfrm>
            <a:off x="1981200" y="1340768"/>
            <a:ext cx="8435280" cy="5373216"/>
          </a:xfrm>
        </p:spPr>
        <p:txBody>
          <a:bodyPr>
            <a:normAutofit/>
          </a:bodyPr>
          <a:lstStyle/>
          <a:p>
            <a:r>
              <a:rPr lang="en-AU" dirty="0"/>
              <a:t>Obviously the particle theory here makes no sense, yet an electron is definitely a particle. The conclusion is that the electron wave represents the </a:t>
            </a:r>
            <a:r>
              <a:rPr lang="en-AU" i="1" dirty="0"/>
              <a:t>probability</a:t>
            </a:r>
            <a:r>
              <a:rPr lang="en-AU" dirty="0"/>
              <a:t> of the electron passing through each slit.</a:t>
            </a:r>
          </a:p>
          <a:p>
            <a:endParaRPr lang="en-AU" dirty="0"/>
          </a:p>
          <a:p>
            <a:r>
              <a:rPr lang="en-AU" dirty="0"/>
              <a:t>What happens when we </a:t>
            </a:r>
            <a:r>
              <a:rPr lang="en-AU" i="1" dirty="0"/>
              <a:t>know</a:t>
            </a:r>
            <a:r>
              <a:rPr lang="en-AU" dirty="0"/>
              <a:t> which slit the particle has gone through?</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OBSERVER EFFECT</a:t>
            </a:r>
            <a:endParaRPr lang="en-AU" dirty="0"/>
          </a:p>
        </p:txBody>
      </p:sp>
      <p:pic>
        <p:nvPicPr>
          <p:cNvPr id="2050" name="Picture 2" descr="Image result for single slit interference particle vs wave"/>
          <p:cNvPicPr>
            <a:picLocks noChangeAspect="1" noChangeArrowheads="1"/>
          </p:cNvPicPr>
          <p:nvPr/>
        </p:nvPicPr>
        <p:blipFill>
          <a:blip r:embed="rId3" cstate="print"/>
          <a:srcRect/>
          <a:stretch>
            <a:fillRect/>
          </a:stretch>
        </p:blipFill>
        <p:spPr bwMode="auto">
          <a:xfrm>
            <a:off x="2063552" y="1379632"/>
            <a:ext cx="8070402" cy="504056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HEISENBERG</a:t>
            </a:r>
            <a:endParaRPr lang="en-AU" dirty="0"/>
          </a:p>
        </p:txBody>
      </p:sp>
      <p:sp>
        <p:nvSpPr>
          <p:cNvPr id="6" name="Content Placeholder 2"/>
          <p:cNvSpPr>
            <a:spLocks noGrp="1"/>
          </p:cNvSpPr>
          <p:nvPr>
            <p:ph idx="1"/>
          </p:nvPr>
        </p:nvSpPr>
        <p:spPr>
          <a:xfrm>
            <a:off x="1981200" y="1340768"/>
            <a:ext cx="8435280" cy="5373216"/>
          </a:xfrm>
        </p:spPr>
        <p:txBody>
          <a:bodyPr>
            <a:normAutofit/>
          </a:bodyPr>
          <a:lstStyle/>
          <a:p>
            <a:r>
              <a:rPr lang="en-AU" dirty="0"/>
              <a:t>The Observer Effect is a complicated one to explain – even for Physicists! One (greatly simplified) explanation involves the particle and its’ motion being described by the Schrödinger Equation. This equation is said to exist in several probabilistic states when unobserved, but will ‘collapse’ to a single state of characteristics upon observation (don’t ask me why).</a:t>
            </a:r>
          </a:p>
        </p:txBody>
      </p:sp>
      <p:pic>
        <p:nvPicPr>
          <p:cNvPr id="79874" name="Picture 2" descr="Image result for confused shrug"/>
          <p:cNvPicPr>
            <a:picLocks noChangeAspect="1" noChangeArrowheads="1"/>
          </p:cNvPicPr>
          <p:nvPr/>
        </p:nvPicPr>
        <p:blipFill>
          <a:blip r:embed="rId3" cstate="print"/>
          <a:srcRect/>
          <a:stretch>
            <a:fillRect/>
          </a:stretch>
        </p:blipFill>
        <p:spPr bwMode="auto">
          <a:xfrm>
            <a:off x="4439817" y="4666514"/>
            <a:ext cx="3334197" cy="2218871"/>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u="sng" dirty="0"/>
              <a:t>HEISENBERG</a:t>
            </a:r>
            <a:endParaRPr lang="en-AU" dirty="0"/>
          </a:p>
        </p:txBody>
      </p:sp>
      <p:sp>
        <p:nvSpPr>
          <p:cNvPr id="6" name="Content Placeholder 2"/>
          <p:cNvSpPr>
            <a:spLocks noGrp="1"/>
          </p:cNvSpPr>
          <p:nvPr>
            <p:ph idx="1"/>
          </p:nvPr>
        </p:nvSpPr>
        <p:spPr>
          <a:xfrm>
            <a:off x="1981200" y="1340768"/>
            <a:ext cx="8435280" cy="5373216"/>
          </a:xfrm>
        </p:spPr>
        <p:txBody>
          <a:bodyPr>
            <a:normAutofit/>
          </a:bodyPr>
          <a:lstStyle/>
          <a:p>
            <a:r>
              <a:rPr lang="en-AU" dirty="0"/>
              <a:t>Often the Observer Effect is confused with the Heisenberg Uncertainty Principle (even by Heisenberg himself, apparently!).</a:t>
            </a:r>
          </a:p>
          <a:p>
            <a:r>
              <a:rPr lang="en-AU" dirty="0"/>
              <a:t>They are not quite the same - the Heisenberg Uncertainty Principle refers to our inability to accurately measure/know either the momentum or position of a quantum particle past a certain precision (due to reasons of Physics, not limitations of measurement).</a:t>
            </a:r>
          </a:p>
        </p:txBody>
      </p:sp>
      <p:sp>
        <p:nvSpPr>
          <p:cNvPr id="81922" name="AutoShape 2" descr="\sigma _{x}\sigma _{p}\geq {\frac {\hbar }{2}}~~"/>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dirty="0"/>
          </a:p>
        </p:txBody>
      </p:sp>
      <p:pic>
        <p:nvPicPr>
          <p:cNvPr id="81923" name="Picture 3"/>
          <p:cNvPicPr>
            <a:picLocks noChangeAspect="1" noChangeArrowheads="1"/>
          </p:cNvPicPr>
          <p:nvPr/>
        </p:nvPicPr>
        <p:blipFill>
          <a:blip r:embed="rId3" cstate="print"/>
          <a:srcRect/>
          <a:stretch>
            <a:fillRect/>
          </a:stretch>
        </p:blipFill>
        <p:spPr bwMode="auto">
          <a:xfrm>
            <a:off x="5160764" y="5373217"/>
            <a:ext cx="1608088" cy="1150615"/>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a:xfrm>
            <a:off x="717620" y="2666197"/>
            <a:ext cx="10515600" cy="1325563"/>
          </a:xfrm>
        </p:spPr>
        <p:txBody>
          <a:bodyPr/>
          <a:lstStyle/>
          <a:p>
            <a:pPr algn="ctr"/>
            <a:r>
              <a:rPr lang="en-AU" u="sng" dirty="0"/>
              <a:t>THE END!</a:t>
            </a:r>
          </a:p>
        </p:txBody>
      </p:sp>
    </p:spTree>
    <p:extLst>
      <p:ext uri="{BB962C8B-B14F-4D97-AF65-F5344CB8AC3E}">
        <p14:creationId xmlns:p14="http://schemas.microsoft.com/office/powerpoint/2010/main" val="1799475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bohr"/>
          <p:cNvPicPr>
            <a:picLocks noChangeAspect="1" noChangeArrowheads="1"/>
          </p:cNvPicPr>
          <p:nvPr/>
        </p:nvPicPr>
        <p:blipFill>
          <a:blip r:embed="rId2" cstate="print"/>
          <a:srcRect/>
          <a:stretch>
            <a:fillRect/>
          </a:stretch>
        </p:blipFill>
        <p:spPr bwMode="auto">
          <a:xfrm>
            <a:off x="2086708" y="3121687"/>
            <a:ext cx="1831975" cy="2590800"/>
          </a:xfrm>
          <a:prstGeom prst="rect">
            <a:avLst/>
          </a:prstGeom>
          <a:noFill/>
          <a:ln w="9525">
            <a:noFill/>
            <a:miter lim="800000"/>
            <a:headEnd/>
            <a:tailEnd/>
          </a:ln>
        </p:spPr>
      </p:pic>
      <p:pic>
        <p:nvPicPr>
          <p:cNvPr id="58374" name="Picture 6" descr="light_compare_H_He"/>
          <p:cNvPicPr>
            <a:picLocks noChangeAspect="1" noChangeArrowheads="1"/>
          </p:cNvPicPr>
          <p:nvPr/>
        </p:nvPicPr>
        <p:blipFill>
          <a:blip r:embed="rId3" cstate="print"/>
          <a:srcRect/>
          <a:stretch>
            <a:fillRect/>
          </a:stretch>
        </p:blipFill>
        <p:spPr bwMode="auto">
          <a:xfrm>
            <a:off x="5346560" y="3121687"/>
            <a:ext cx="4343400" cy="3257550"/>
          </a:xfrm>
          <a:prstGeom prst="rect">
            <a:avLst/>
          </a:prstGeom>
          <a:noFill/>
          <a:ln w="9525">
            <a:noFill/>
            <a:miter lim="800000"/>
            <a:headEnd/>
            <a:tailEnd/>
          </a:ln>
        </p:spPr>
      </p:pic>
      <p:sp>
        <p:nvSpPr>
          <p:cNvPr id="58373" name="Text Box 5"/>
          <p:cNvSpPr txBox="1">
            <a:spLocks noChangeArrowheads="1"/>
          </p:cNvSpPr>
          <p:nvPr/>
        </p:nvSpPr>
        <p:spPr bwMode="auto">
          <a:xfrm>
            <a:off x="838200" y="1346394"/>
            <a:ext cx="10586776" cy="1384995"/>
          </a:xfrm>
          <a:prstGeom prst="rect">
            <a:avLst/>
          </a:prstGeom>
          <a:noFill/>
          <a:ln w="9525">
            <a:noFill/>
            <a:miter lim="800000"/>
            <a:headEnd/>
            <a:tailEnd/>
          </a:ln>
          <a:effectLst/>
        </p:spPr>
        <p:txBody>
          <a:bodyPr wrap="square">
            <a:spAutoFit/>
          </a:bodyPr>
          <a:lstStyle/>
          <a:p>
            <a:pPr>
              <a:spcBef>
                <a:spcPct val="50000"/>
              </a:spcBef>
            </a:pPr>
            <a:r>
              <a:rPr lang="en-US" sz="2400" dirty="0"/>
              <a:t>This is Neils Bohr. He observed light using a spectrophotometer, which splits up the emitted light into separate frequencies.</a:t>
            </a:r>
          </a:p>
          <a:p>
            <a:pPr>
              <a:spcBef>
                <a:spcPct val="50000"/>
              </a:spcBef>
            </a:pPr>
            <a:r>
              <a:rPr lang="en-US" sz="2400" dirty="0"/>
              <a:t>He noted that Hydrogen gave off light only of specific frequencies.</a:t>
            </a:r>
          </a:p>
        </p:txBody>
      </p:sp>
      <p:sp>
        <p:nvSpPr>
          <p:cNvPr id="41991" name="Rectangle 8"/>
          <p:cNvSpPr>
            <a:spLocks noChangeArrowheads="1"/>
          </p:cNvSpPr>
          <p:nvPr/>
        </p:nvSpPr>
        <p:spPr bwMode="auto">
          <a:xfrm>
            <a:off x="5867400" y="5517232"/>
            <a:ext cx="4800600" cy="1041648"/>
          </a:xfrm>
          <a:prstGeom prst="rect">
            <a:avLst/>
          </a:prstGeom>
          <a:solidFill>
            <a:schemeClr val="bg1"/>
          </a:solidFill>
          <a:ln w="9525">
            <a:noFill/>
            <a:miter lim="800000"/>
            <a:headEnd/>
            <a:tailEnd/>
          </a:ln>
          <a:effectLst/>
        </p:spPr>
        <p:txBody>
          <a:bodyPr wrap="none" anchor="ctr"/>
          <a:lstStyle/>
          <a:p>
            <a:endParaRPr lang="en-AU" dirty="0"/>
          </a:p>
        </p:txBody>
      </p:sp>
      <p:sp>
        <p:nvSpPr>
          <p:cNvPr id="9" name="Title 1">
            <a:extLst>
              <a:ext uri="{FF2B5EF4-FFF2-40B4-BE49-F238E27FC236}">
                <a16:creationId xmlns:a16="http://schemas.microsoft.com/office/drawing/2014/main" id="{3ACE7EDA-5F10-47B3-A04A-D159F19EA1D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ATOMIC SPECTRA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B0227CD2BEFA46BD0287DFC43E823B" ma:contentTypeVersion="12" ma:contentTypeDescription="Create a new document." ma:contentTypeScope="" ma:versionID="f500aaac1970466c61e0d6a58ec4849b">
  <xsd:schema xmlns:xsd="http://www.w3.org/2001/XMLSchema" xmlns:xs="http://www.w3.org/2001/XMLSchema" xmlns:p="http://schemas.microsoft.com/office/2006/metadata/properties" xmlns:ns2="ba6ee96d-6780-4ce9-ba7b-fb47f72e0c1e" xmlns:ns3="07fa3f3b-e89d-475b-8a2d-088e5c03107e" targetNamespace="http://schemas.microsoft.com/office/2006/metadata/properties" ma:root="true" ma:fieldsID="f4b8f0e602227ea9a857af5db6146451" ns2:_="" ns3:_="">
    <xsd:import namespace="ba6ee96d-6780-4ce9-ba7b-fb47f72e0c1e"/>
    <xsd:import namespace="07fa3f3b-e89d-475b-8a2d-088e5c0310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ee96d-6780-4ce9-ba7b-fb47f72e0c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7fa3f3b-e89d-475b-8a2d-088e5c03107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026e962-f6c1-4e27-9cc1-399dc89cc7ee}" ma:internalName="TaxCatchAll" ma:showField="CatchAllData" ma:web="07fa3f3b-e89d-475b-8a2d-088e5c03107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7fa3f3b-e89d-475b-8a2d-088e5c03107e" xsi:nil="true"/>
    <lcf76f155ced4ddcb4097134ff3c332f xmlns="ba6ee96d-6780-4ce9-ba7b-fb47f72e0c1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008E3BF-A381-473C-ADE8-1247314BDF78}"/>
</file>

<file path=customXml/itemProps2.xml><?xml version="1.0" encoding="utf-8"?>
<ds:datastoreItem xmlns:ds="http://schemas.openxmlformats.org/officeDocument/2006/customXml" ds:itemID="{BE0E67DE-80B8-4450-B71E-A8D56332C5A8}"/>
</file>

<file path=customXml/itemProps3.xml><?xml version="1.0" encoding="utf-8"?>
<ds:datastoreItem xmlns:ds="http://schemas.openxmlformats.org/officeDocument/2006/customXml" ds:itemID="{952F7B57-F00A-4A08-90F4-3BF1CF0CBF92}"/>
</file>

<file path=docProps/app.xml><?xml version="1.0" encoding="utf-8"?>
<Properties xmlns="http://schemas.openxmlformats.org/officeDocument/2006/extended-properties" xmlns:vt="http://schemas.openxmlformats.org/officeDocument/2006/docPropsVTypes">
  <TotalTime>4393</TotalTime>
  <Words>4412</Words>
  <Application>Microsoft Office PowerPoint</Application>
  <PresentationFormat>Widescreen</PresentationFormat>
  <Paragraphs>433</Paragraphs>
  <Slides>84</Slides>
  <Notes>43</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2" baseType="lpstr">
      <vt:lpstr>Arial</vt:lpstr>
      <vt:lpstr>Calibri</vt:lpstr>
      <vt:lpstr>Calibri Light</vt:lpstr>
      <vt:lpstr>Engravers MT</vt:lpstr>
      <vt:lpstr>Tahoma</vt:lpstr>
      <vt:lpstr>Times New Roman</vt:lpstr>
      <vt:lpstr>Office Theme</vt:lpstr>
      <vt:lpstr>Equation</vt:lpstr>
      <vt:lpstr>ATOMIC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Absorption: photon E = 10.2eV</vt:lpstr>
      <vt:lpstr>Absorption: photon E = 12.1eV</vt:lpstr>
      <vt:lpstr>Emission: photon E = 10.2 eV</vt:lpstr>
      <vt:lpstr>Emission: photon E = 12.1 eV</vt:lpstr>
      <vt:lpstr>PowerPoint Presentation</vt:lpstr>
      <vt:lpstr>PowerPoint Presentation</vt:lpstr>
      <vt:lpstr>PowerPoint Presentation</vt:lpstr>
      <vt:lpstr>PowerPoint Presentation</vt:lpstr>
      <vt:lpstr>PowerPoint Presentation</vt:lpstr>
      <vt:lpstr>HYDROGEN SPECTRAL LINES</vt:lpstr>
      <vt:lpstr>PowerPoint Presentation</vt:lpstr>
      <vt:lpstr>HYDROGEN SPECTRAL 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EXPLORING OUR UNIVERSE</vt:lpstr>
      <vt:lpstr>EXPLORING OUR UNIVERSE</vt:lpstr>
      <vt:lpstr>PowerPoint Presentation</vt:lpstr>
      <vt:lpstr>PowerPoint Presentation</vt:lpstr>
      <vt:lpstr>PowerPoint Presentation</vt:lpstr>
      <vt:lpstr>COMPARING DIFFERENT LIGHT SOURCES</vt:lpstr>
      <vt:lpstr>COMPARING DIFFERENT LIGHT SOURCES</vt:lpstr>
      <vt:lpstr>COMPARING DIFFERENT LIGHT SOURCES</vt:lpstr>
      <vt:lpstr>COMPARING DIFFERENT LIGHT SOURCES</vt:lpstr>
      <vt:lpstr>PowerPoint Presentation</vt:lpstr>
      <vt:lpstr>PowerPoint Presentation</vt:lpstr>
      <vt:lpstr>PowerPoint Presentation</vt:lpstr>
      <vt:lpstr>PowerPoint Presentation</vt:lpstr>
      <vt:lpstr>PowerPoint Presentation</vt:lpstr>
      <vt:lpstr>PROPERTIES OF X-RAYS </vt:lpstr>
      <vt:lpstr>X-RAY PRODUCTION</vt:lpstr>
      <vt:lpstr>X-RAY TUBE</vt:lpstr>
      <vt:lpstr>X-RAY TUBE - CATHODE</vt:lpstr>
      <vt:lpstr>PowerPoint Presentation</vt:lpstr>
      <vt:lpstr>BREMSSTRAHLUNG X-RAYS </vt:lpstr>
      <vt:lpstr>CHARACTERISTIC X-RAYS</vt:lpstr>
      <vt:lpstr>PowerPoint Presentation</vt:lpstr>
      <vt:lpstr>PowerPoint Presentation</vt:lpstr>
      <vt:lpstr>WAVE-PARTICLE DUALITY</vt:lpstr>
      <vt:lpstr>LOUIS DE BROGLIE</vt:lpstr>
      <vt:lpstr>LOUIS DE BROGLIE</vt:lpstr>
      <vt:lpstr>DE BROGLIE’S MATTER WAVES</vt:lpstr>
      <vt:lpstr>DE BROGLIE’S MATTER WAVES</vt:lpstr>
      <vt:lpstr>DE BROGLIE’S MATTER WAVES</vt:lpstr>
      <vt:lpstr>DE BROGLIE’S MATTER WAVES</vt:lpstr>
      <vt:lpstr>DE BROGLIE’S MATTER WAVES</vt:lpstr>
      <vt:lpstr>DE BROGLIE &amp; THE BOHR MODEL</vt:lpstr>
      <vt:lpstr>DE BROGLIE &amp; THE BOHR MODEL</vt:lpstr>
      <vt:lpstr>DE BROGLIE &amp; THE BOHR MODEL</vt:lpstr>
      <vt:lpstr>DAVISSON-GERMER EXPERIMENT</vt:lpstr>
      <vt:lpstr>DAVISSON-GERMER EXPERIMENT</vt:lpstr>
      <vt:lpstr>DAVISSON-GERMER EXPERIMENT</vt:lpstr>
      <vt:lpstr>DAVISSON-GERMER EXPERIMENT</vt:lpstr>
      <vt:lpstr>DAVISSON-GERMER EXPERIMENT</vt:lpstr>
      <vt:lpstr>DAVISSON-GERMER EXPERIMENT</vt:lpstr>
      <vt:lpstr>DAVISSON-GERMER EXPERIMENT</vt:lpstr>
      <vt:lpstr>TONOMURA’S INTERFERENCE</vt:lpstr>
      <vt:lpstr>TONOMURA’S INTERFERENCE</vt:lpstr>
      <vt:lpstr>OBSERVER EFFECT</vt:lpstr>
      <vt:lpstr>HEISENBERG</vt:lpstr>
      <vt:lpstr>HEISENBERG</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WAVE-PARTICLE DUALITY &amp; QUANTUM THEORY</dc:title>
  <dc:creator>Bradley Hearn</dc:creator>
  <cp:lastModifiedBy>Bradley Hearn</cp:lastModifiedBy>
  <cp:revision>138</cp:revision>
  <dcterms:created xsi:type="dcterms:W3CDTF">2021-07-11T14:52:41Z</dcterms:created>
  <dcterms:modified xsi:type="dcterms:W3CDTF">2021-08-05T02:06:47Z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0x010100ADB0227CD2BEFA46BD0287DFC43E823B</vt:lpwstr>
  </property>
</Properties>
</file>